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61" r:id="rId4"/>
    <p:sldId id="262" r:id="rId5"/>
  </p:sldIdLst>
  <p:sldSz cx="9144000" cy="6858000" type="screen4x3"/>
  <p:notesSz cx="6805613" cy="99441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3">
          <p15:clr>
            <a:srgbClr val="A4A3A4"/>
          </p15:clr>
        </p15:guide>
        <p15:guide id="2" pos="29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24" autoAdjust="0"/>
    <p:restoredTop sz="94633" autoAdjust="0"/>
  </p:normalViewPr>
  <p:slideViewPr>
    <p:cSldViewPr snapToGrid="0" snapToObjects="1" showGuides="1">
      <p:cViewPr varScale="1">
        <p:scale>
          <a:sx n="110" d="100"/>
          <a:sy n="110" d="100"/>
        </p:scale>
        <p:origin x="2112" y="102"/>
      </p:cViewPr>
      <p:guideLst>
        <p:guide orient="horz" pos="2303"/>
        <p:guide pos="2981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151CA-2F69-1A40-9ABE-8041986914FE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0562" y="4723449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489D8-83B9-C547-93DC-4ED5F78673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8751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8686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0432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295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4923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7944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7498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4536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1599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6215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7126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7489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0243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41864" y="3769905"/>
            <a:ext cx="79809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latin typeface="Minion"/>
                <a:cs typeface="Minion"/>
              </a:rPr>
              <a:t>Dott. </a:t>
            </a:r>
            <a:r>
              <a:rPr lang="it-IT" sz="3200" dirty="0" err="1" smtClean="0">
                <a:latin typeface="Minion"/>
                <a:cs typeface="Minion"/>
              </a:rPr>
              <a:t>ssa</a:t>
            </a:r>
            <a:r>
              <a:rPr lang="it-IT" sz="3200" dirty="0" smtClean="0">
                <a:latin typeface="Minion"/>
                <a:cs typeface="Minion"/>
              </a:rPr>
              <a:t> Maria </a:t>
            </a:r>
            <a:r>
              <a:rPr lang="it-IT" sz="3200" dirty="0" err="1" smtClean="0">
                <a:latin typeface="Minion"/>
                <a:cs typeface="Minion"/>
              </a:rPr>
              <a:t>Siclari</a:t>
            </a:r>
            <a:endParaRPr lang="it-IT" sz="3200" dirty="0" smtClean="0">
              <a:latin typeface="Minion"/>
              <a:cs typeface="Minion"/>
            </a:endParaRPr>
          </a:p>
          <a:p>
            <a:pPr algn="ctr"/>
            <a:r>
              <a:rPr lang="it-IT" sz="3200" dirty="0" smtClean="0">
                <a:latin typeface="Minion"/>
                <a:cs typeface="Minion"/>
              </a:rPr>
              <a:t>4 Dicembre 2018</a:t>
            </a:r>
            <a:endParaRPr lang="it-IT" sz="3200" dirty="0">
              <a:latin typeface="Minion"/>
              <a:cs typeface="Minion"/>
            </a:endParaRPr>
          </a:p>
        </p:txBody>
      </p:sp>
    </p:spTree>
    <p:extLst>
      <p:ext uri="{BB962C8B-B14F-4D97-AF65-F5344CB8AC3E}">
        <p14:creationId xmlns:p14="http://schemas.microsoft.com/office/powerpoint/2010/main" val="183721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589" y="846012"/>
            <a:ext cx="7557247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latin typeface="+mj-lt"/>
                <a:ea typeface="+mj-ea"/>
                <a:cs typeface="+mj-cs"/>
              </a:rPr>
              <a:t>Definizione di trasparenza nelle PP.AA.</a:t>
            </a:r>
          </a:p>
          <a:p>
            <a:pPr algn="ctr"/>
            <a:endParaRPr lang="it-IT" sz="2600" b="1" dirty="0" smtClean="0"/>
          </a:p>
          <a:p>
            <a:pPr algn="ctr"/>
            <a:r>
              <a:rPr lang="it-IT" sz="2800" dirty="0" smtClean="0"/>
              <a:t>La trasparenza è intesa come accessibilità totale, anche attraverso lo strumento della pubblicazione sui siti istituzionali delle amministrazioni pubbliche, delle informazioni concernenti ogni aspetto dell'organizzazione.</a:t>
            </a:r>
          </a:p>
          <a:p>
            <a:pPr algn="ctr"/>
            <a:endParaRPr lang="it-IT" sz="2800" dirty="0" smtClean="0"/>
          </a:p>
          <a:p>
            <a:pPr algn="ctr"/>
            <a:r>
              <a:rPr lang="it-IT" sz="2800" dirty="0" smtClean="0"/>
              <a:t>La trasparenza costituisce uno </a:t>
            </a:r>
            <a:r>
              <a:rPr lang="it-IT" sz="2800" u="sng" dirty="0" smtClean="0"/>
              <a:t>strumento di conoscenza</a:t>
            </a:r>
            <a:r>
              <a:rPr lang="it-IT" sz="2800" dirty="0" smtClean="0"/>
              <a:t> e </a:t>
            </a:r>
            <a:r>
              <a:rPr lang="it-IT" sz="2800" u="sng" dirty="0" smtClean="0"/>
              <a:t>di controllo </a:t>
            </a:r>
            <a:r>
              <a:rPr lang="it-IT" sz="2800" dirty="0" smtClean="0"/>
              <a:t>diffuso sull’operato della pubblica amministrazione</a:t>
            </a:r>
            <a:r>
              <a:rPr lang="it-IT" sz="2800" dirty="0"/>
              <a:t>.</a:t>
            </a:r>
          </a:p>
          <a:p>
            <a:endParaRPr lang="it-IT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96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901700"/>
            <a:ext cx="8229600" cy="1549400"/>
          </a:xfrm>
        </p:spPr>
        <p:txBody>
          <a:bodyPr>
            <a:noAutofit/>
          </a:bodyPr>
          <a:lstStyle/>
          <a:p>
            <a:r>
              <a:rPr lang="it-IT" sz="3200" b="1" dirty="0" smtClean="0"/>
              <a:t>La sezione «Amministrazione Trasparente» del sito istituzionale INGV</a:t>
            </a:r>
            <a:endParaRPr lang="it-IT" sz="3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628900"/>
            <a:ext cx="8229600" cy="3497263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it-IT" sz="2800" dirty="0" smtClean="0"/>
              <a:t>Lo strumento attraverso il quale l’Istituto realizza la trasparenza </a:t>
            </a:r>
            <a:r>
              <a:rPr lang="it-IT" sz="2800" dirty="0" smtClean="0">
                <a:solidFill>
                  <a:srgbClr val="0070C0"/>
                </a:solidFill>
              </a:rPr>
              <a:t>è la pubblicazione sul sito istituzionale </a:t>
            </a:r>
            <a:r>
              <a:rPr lang="it-IT" sz="2800" dirty="0" smtClean="0"/>
              <a:t>di tutti gli atti e dati previsti dalle disposizioni normative vigenti:</a:t>
            </a:r>
          </a:p>
          <a:p>
            <a:pPr algn="just">
              <a:buFontTx/>
              <a:buChar char="-"/>
            </a:pPr>
            <a:r>
              <a:rPr lang="it-IT" sz="2800" b="1" dirty="0"/>
              <a:t>Decreto </a:t>
            </a:r>
            <a:r>
              <a:rPr lang="it-IT" sz="2800" b="1" dirty="0" smtClean="0"/>
              <a:t>Legislativo n.</a:t>
            </a:r>
            <a:r>
              <a:rPr lang="it-IT" sz="2800" dirty="0" smtClean="0"/>
              <a:t> </a:t>
            </a:r>
            <a:r>
              <a:rPr lang="it-IT" sz="2800" b="1" dirty="0"/>
              <a:t>33/2013</a:t>
            </a:r>
            <a:r>
              <a:rPr lang="it-IT" sz="2800" dirty="0"/>
              <a:t> </a:t>
            </a:r>
            <a:r>
              <a:rPr lang="it-IT" sz="2800" dirty="0" smtClean="0"/>
              <a:t>tramite il quale il legislatore ha riordinato la disciplina riguardante gli obblighi di pubblicità, di trasparenza e di diffusione di informazioni da parte delle p.a.;</a:t>
            </a:r>
          </a:p>
          <a:p>
            <a:pPr algn="just">
              <a:buFontTx/>
              <a:buChar char="-"/>
            </a:pPr>
            <a:r>
              <a:rPr lang="it-IT" sz="2800" b="1" dirty="0"/>
              <a:t>Decreto Legislativo n. </a:t>
            </a:r>
            <a:r>
              <a:rPr lang="it-IT" sz="2800" b="1" dirty="0" smtClean="0"/>
              <a:t>97/2016</a:t>
            </a:r>
            <a:r>
              <a:rPr lang="it-IT" sz="2800" dirty="0" smtClean="0"/>
              <a:t> </a:t>
            </a:r>
            <a:r>
              <a:rPr lang="it-IT" sz="2800" dirty="0"/>
              <a:t>(FOIA</a:t>
            </a:r>
            <a:r>
              <a:rPr lang="it-IT" sz="2800" dirty="0" smtClean="0"/>
              <a:t>) che </a:t>
            </a:r>
            <a:r>
              <a:rPr lang="it-IT" sz="2800" dirty="0"/>
              <a:t>ridisegna l’ambito soggettivo di applicazione della disciplina sulla trasparenza rispetto alla precedente indicazione normativa del D.lgs. </a:t>
            </a:r>
            <a:r>
              <a:rPr lang="it-IT" sz="2800" dirty="0" smtClean="0"/>
              <a:t>33/2013.</a:t>
            </a:r>
          </a:p>
          <a:p>
            <a:pPr algn="just">
              <a:buFontTx/>
              <a:buChar char="-"/>
            </a:pPr>
            <a:endParaRPr lang="it-IT" sz="2800" dirty="0"/>
          </a:p>
          <a:p>
            <a:pPr marL="0" indent="0" algn="just">
              <a:buNone/>
            </a:pPr>
            <a:r>
              <a:rPr lang="it-IT" sz="2800" i="1" dirty="0" smtClean="0"/>
              <a:t>Con il </a:t>
            </a:r>
            <a:r>
              <a:rPr lang="it-IT" sz="2800" i="1" dirty="0" err="1" smtClean="0"/>
              <a:t>D.Lgs.</a:t>
            </a:r>
            <a:r>
              <a:rPr lang="it-IT" sz="2800" i="1" dirty="0" smtClean="0"/>
              <a:t> 97/2016 si prevede che </a:t>
            </a:r>
            <a:r>
              <a:rPr lang="it-IT" sz="2800" i="1" dirty="0"/>
              <a:t>Il Responsabile della Trasparenza assume anche la funzione di Responsabile per la Prevenzione della </a:t>
            </a:r>
            <a:r>
              <a:rPr lang="it-IT" sz="2800" i="1" dirty="0" smtClean="0"/>
              <a:t>Corruzione</a:t>
            </a:r>
            <a:endParaRPr lang="it-IT" sz="2800" i="1" dirty="0"/>
          </a:p>
          <a:p>
            <a:pPr algn="just">
              <a:buFontTx/>
              <a:buChar char="-"/>
            </a:pPr>
            <a:endParaRPr lang="it-IT" sz="2800" dirty="0" smtClean="0"/>
          </a:p>
          <a:p>
            <a:pPr marL="0" indent="0" algn="just">
              <a:buNone/>
            </a:pPr>
            <a:endParaRPr lang="it-IT" sz="2800" dirty="0"/>
          </a:p>
          <a:p>
            <a:pPr marL="0" indent="0" algn="just">
              <a:buNone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523469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901700"/>
            <a:ext cx="8229600" cy="1549400"/>
          </a:xfrm>
        </p:spPr>
        <p:txBody>
          <a:bodyPr>
            <a:noAutofit/>
          </a:bodyPr>
          <a:lstStyle/>
          <a:p>
            <a:r>
              <a:rPr lang="it-IT" sz="3200" b="1" dirty="0" smtClean="0"/>
              <a:t>La giornata della trasparenza</a:t>
            </a:r>
            <a:endParaRPr lang="it-IT" sz="3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184400"/>
            <a:ext cx="8229600" cy="39417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800" dirty="0" smtClean="0"/>
              <a:t>OBIETTIVI:</a:t>
            </a:r>
          </a:p>
          <a:p>
            <a:pPr algn="just">
              <a:buFontTx/>
              <a:buChar char="-"/>
            </a:pPr>
            <a:r>
              <a:rPr lang="it-IT" sz="2800" dirty="0" smtClean="0"/>
              <a:t>diffondere </a:t>
            </a:r>
            <a:r>
              <a:rPr lang="it-IT" sz="2800" dirty="0"/>
              <a:t>la cultura della trasparenza </a:t>
            </a:r>
            <a:r>
              <a:rPr lang="it-IT" sz="2800" dirty="0" smtClean="0"/>
              <a:t>amministrativa;</a:t>
            </a:r>
          </a:p>
          <a:p>
            <a:pPr algn="just">
              <a:buFontTx/>
              <a:buChar char="-"/>
            </a:pPr>
            <a:r>
              <a:rPr lang="it-IT" sz="2800" dirty="0"/>
              <a:t>c</a:t>
            </a:r>
            <a:r>
              <a:rPr lang="it-IT" sz="2800" dirty="0" smtClean="0"/>
              <a:t>ondividere con </a:t>
            </a:r>
            <a:r>
              <a:rPr lang="it-IT" sz="2800" dirty="0"/>
              <a:t>gli stakeholder interni ed esterni </a:t>
            </a:r>
            <a:r>
              <a:rPr lang="it-IT" sz="2800" dirty="0" smtClean="0"/>
              <a:t>le </a:t>
            </a:r>
            <a:r>
              <a:rPr lang="it-IT" sz="2800" dirty="0"/>
              <a:t>novità </a:t>
            </a:r>
            <a:r>
              <a:rPr lang="it-IT" sz="2800" dirty="0" smtClean="0"/>
              <a:t>e lo </a:t>
            </a:r>
            <a:r>
              <a:rPr lang="it-IT" sz="2800" dirty="0"/>
              <a:t>stato di attuazione della normativa in materia di trasparenza e prevenzione della corruzione all’interno </a:t>
            </a:r>
            <a:r>
              <a:rPr lang="it-IT" sz="2800" dirty="0" smtClean="0"/>
              <a:t>dell’Ente. </a:t>
            </a:r>
          </a:p>
          <a:p>
            <a:pPr marL="0" indent="0" algn="just">
              <a:buNone/>
            </a:pPr>
            <a:endParaRPr lang="it-IT" sz="2800" dirty="0"/>
          </a:p>
          <a:p>
            <a:pPr marL="0" indent="0" algn="just">
              <a:buNone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1919382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218</Words>
  <Application>Microsoft Office PowerPoint</Application>
  <PresentationFormat>Presentazione su schermo (4:3)</PresentationFormat>
  <Paragraphs>18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Arial</vt:lpstr>
      <vt:lpstr>Calibri</vt:lpstr>
      <vt:lpstr>Minion</vt:lpstr>
      <vt:lpstr>Tema di Office</vt:lpstr>
      <vt:lpstr>Presentazione standard di PowerPoint</vt:lpstr>
      <vt:lpstr>Presentazione standard di PowerPoint</vt:lpstr>
      <vt:lpstr>La sezione «Amministrazione Trasparente» del sito istituzionale INGV</vt:lpstr>
      <vt:lpstr>La giornata della trasparenza</vt:lpstr>
    </vt:vector>
  </TitlesOfParts>
  <Company>INGV Roma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Francesca Di Laura</dc:creator>
  <cp:lastModifiedBy>HP Inc.</cp:lastModifiedBy>
  <cp:revision>33</cp:revision>
  <cp:lastPrinted>2018-12-03T14:43:59Z</cp:lastPrinted>
  <dcterms:created xsi:type="dcterms:W3CDTF">2017-08-08T14:49:16Z</dcterms:created>
  <dcterms:modified xsi:type="dcterms:W3CDTF">2018-12-04T07:48:16Z</dcterms:modified>
</cp:coreProperties>
</file>