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heme/themeOverride1.xml" ContentType="application/vnd.openxmlformats-officedocument.themeOverr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310" r:id="rId2"/>
    <p:sldId id="407" r:id="rId3"/>
    <p:sldId id="408" r:id="rId4"/>
    <p:sldId id="409" r:id="rId5"/>
    <p:sldId id="419" r:id="rId6"/>
    <p:sldId id="433" r:id="rId7"/>
    <p:sldId id="434" r:id="rId8"/>
    <p:sldId id="435" r:id="rId9"/>
    <p:sldId id="410" r:id="rId10"/>
    <p:sldId id="411" r:id="rId11"/>
    <p:sldId id="415" r:id="rId12"/>
    <p:sldId id="416" r:id="rId13"/>
    <p:sldId id="417" r:id="rId14"/>
    <p:sldId id="418" r:id="rId15"/>
    <p:sldId id="446" r:id="rId16"/>
    <p:sldId id="444" r:id="rId17"/>
    <p:sldId id="412" r:id="rId18"/>
    <p:sldId id="413" r:id="rId19"/>
    <p:sldId id="414" r:id="rId20"/>
    <p:sldId id="436" r:id="rId21"/>
    <p:sldId id="442" r:id="rId22"/>
    <p:sldId id="443" r:id="rId23"/>
    <p:sldId id="437" r:id="rId24"/>
    <p:sldId id="438" r:id="rId25"/>
    <p:sldId id="439" r:id="rId26"/>
    <p:sldId id="440" r:id="rId27"/>
    <p:sldId id="445" r:id="rId28"/>
    <p:sldId id="432" r:id="rId29"/>
    <p:sldId id="420" r:id="rId30"/>
    <p:sldId id="421" r:id="rId31"/>
    <p:sldId id="430" r:id="rId32"/>
    <p:sldId id="423" r:id="rId33"/>
    <p:sldId id="424" r:id="rId34"/>
    <p:sldId id="425" r:id="rId35"/>
    <p:sldId id="308" r:id="rId36"/>
  </p:sldIdLst>
  <p:sldSz cx="9144000" cy="6858000" type="screen4x3"/>
  <p:notesSz cx="6797675" cy="992822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AF9ABEDF-127F-40BF-B5D2-B26ECB2A3693}">
          <p14:sldIdLst>
            <p14:sldId id="310"/>
            <p14:sldId id="407"/>
            <p14:sldId id="408"/>
            <p14:sldId id="409"/>
            <p14:sldId id="419"/>
            <p14:sldId id="433"/>
            <p14:sldId id="434"/>
            <p14:sldId id="435"/>
            <p14:sldId id="410"/>
            <p14:sldId id="411"/>
            <p14:sldId id="415"/>
            <p14:sldId id="416"/>
            <p14:sldId id="417"/>
            <p14:sldId id="418"/>
            <p14:sldId id="446"/>
            <p14:sldId id="444"/>
            <p14:sldId id="412"/>
            <p14:sldId id="413"/>
            <p14:sldId id="414"/>
            <p14:sldId id="436"/>
            <p14:sldId id="442"/>
          </p14:sldIdLst>
        </p14:section>
        <p14:section name="Sezione senza titolo" id="{A9279909-55BE-4841-85B8-540F5A4106C8}">
          <p14:sldIdLst>
            <p14:sldId id="443"/>
            <p14:sldId id="437"/>
            <p14:sldId id="438"/>
            <p14:sldId id="439"/>
            <p14:sldId id="440"/>
            <p14:sldId id="445"/>
            <p14:sldId id="432"/>
            <p14:sldId id="420"/>
            <p14:sldId id="421"/>
            <p14:sldId id="430"/>
            <p14:sldId id="423"/>
            <p14:sldId id="424"/>
            <p14:sldId id="425"/>
            <p14:sldId id="308"/>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0000"/>
    <a:srgbClr val="0066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0"/>
    <p:restoredTop sz="74400" autoAdjust="0"/>
  </p:normalViewPr>
  <p:slideViewPr>
    <p:cSldViewPr>
      <p:cViewPr>
        <p:scale>
          <a:sx n="90" d="100"/>
          <a:sy n="90" d="100"/>
        </p:scale>
        <p:origin x="-582" y="142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1" d="100"/>
          <a:sy n="81" d="100"/>
        </p:scale>
        <p:origin x="-3972"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62CBE2E4-87A2-4B4E-9C67-CD08F28600BE}" type="datetimeFigureOut">
              <a:rPr lang="it-IT" smtClean="0"/>
              <a:pPr/>
              <a:t>04/12/2018</a:t>
            </a:fld>
            <a:endParaRPr lang="it-IT"/>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EAACB81E-DEB3-4FE3-862E-BE27C2FE7295}" type="slidenum">
              <a:rPr lang="it-IT" smtClean="0"/>
              <a:pPr/>
              <a:t>‹N›</a:t>
            </a:fld>
            <a:endParaRPr lang="it-IT"/>
          </a:p>
        </p:txBody>
      </p:sp>
    </p:spTree>
    <p:extLst>
      <p:ext uri="{BB962C8B-B14F-4D97-AF65-F5344CB8AC3E}">
        <p14:creationId xmlns:p14="http://schemas.microsoft.com/office/powerpoint/2010/main" val="59824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1</a:t>
            </a:fld>
            <a:endParaRPr lang="it-IT"/>
          </a:p>
        </p:txBody>
      </p:sp>
    </p:spTree>
    <p:extLst>
      <p:ext uri="{BB962C8B-B14F-4D97-AF65-F5344CB8AC3E}">
        <p14:creationId xmlns:p14="http://schemas.microsoft.com/office/powerpoint/2010/main" val="2732180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10</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11</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12</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13</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14</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15</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16</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17</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18</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19</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2</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20</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21</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22</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23</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24</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25</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26</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27</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EAACB81E-DEB3-4FE3-862E-BE27C2FE7295}" type="slidenum">
              <a:rPr lang="it-IT" smtClean="0"/>
              <a:pPr/>
              <a:t>28</a:t>
            </a:fld>
            <a:endParaRPr lang="it-IT"/>
          </a:p>
        </p:txBody>
      </p:sp>
    </p:spTree>
    <p:extLst>
      <p:ext uri="{BB962C8B-B14F-4D97-AF65-F5344CB8AC3E}">
        <p14:creationId xmlns:p14="http://schemas.microsoft.com/office/powerpoint/2010/main" val="27321802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29</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3</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EAACB81E-DEB3-4FE3-862E-BE27C2FE7295}" type="slidenum">
              <a:rPr lang="it-IT" smtClean="0"/>
              <a:pPr/>
              <a:t>35</a:t>
            </a:fld>
            <a:endParaRPr lang="it-IT"/>
          </a:p>
        </p:txBody>
      </p:sp>
    </p:spTree>
    <p:extLst>
      <p:ext uri="{BB962C8B-B14F-4D97-AF65-F5344CB8AC3E}">
        <p14:creationId xmlns:p14="http://schemas.microsoft.com/office/powerpoint/2010/main" val="1375649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4</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5</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6</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7</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8</a:t>
            </a:fld>
            <a:endParaRPr lang="it-IT"/>
          </a:p>
        </p:txBody>
      </p:sp>
    </p:spTree>
    <p:extLst>
      <p:ext uri="{BB962C8B-B14F-4D97-AF65-F5344CB8AC3E}">
        <p14:creationId xmlns:p14="http://schemas.microsoft.com/office/powerpoint/2010/main" val="4008840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EAACB81E-DEB3-4FE3-862E-BE27C2FE7295}" type="slidenum">
              <a:rPr lang="it-IT" smtClean="0"/>
              <a:pPr/>
              <a:t>9</a:t>
            </a:fld>
            <a:endParaRPr lang="it-IT"/>
          </a:p>
        </p:txBody>
      </p:sp>
    </p:spTree>
    <p:extLst>
      <p:ext uri="{BB962C8B-B14F-4D97-AF65-F5344CB8AC3E}">
        <p14:creationId xmlns:p14="http://schemas.microsoft.com/office/powerpoint/2010/main" val="4008840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99DAB05-728D-4884-9F10-43F606A09936}" type="datetime1">
              <a:rPr lang="it-IT" smtClean="0"/>
              <a:pPr/>
              <a:t>04/12/2018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F84C865-BD2C-4149-ABF1-6A936EC43805}" type="slidenum">
              <a:rPr lang="it-IT" smtClean="0"/>
              <a:pPr/>
              <a:t>‹N›</a:t>
            </a:fld>
            <a:endParaRPr lang="it-IT"/>
          </a:p>
        </p:txBody>
      </p:sp>
    </p:spTree>
    <p:extLst>
      <p:ext uri="{BB962C8B-B14F-4D97-AF65-F5344CB8AC3E}">
        <p14:creationId xmlns:p14="http://schemas.microsoft.com/office/powerpoint/2010/main" val="221383915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C56A6CD8-314B-4566-A856-CD08F2EE735F}" type="datetime1">
              <a:rPr lang="it-IT" smtClean="0"/>
              <a:pPr/>
              <a:t>04/12/2018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F84C865-BD2C-4149-ABF1-6A936EC43805}" type="slidenum">
              <a:rPr lang="it-IT" smtClean="0"/>
              <a:pPr/>
              <a:t>‹N›</a:t>
            </a:fld>
            <a:endParaRPr lang="it-IT"/>
          </a:p>
        </p:txBody>
      </p:sp>
    </p:spTree>
    <p:extLst>
      <p:ext uri="{BB962C8B-B14F-4D97-AF65-F5344CB8AC3E}">
        <p14:creationId xmlns:p14="http://schemas.microsoft.com/office/powerpoint/2010/main" val="2780480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75FFCB2-7E27-4DCB-B2DD-9528B0763E86}" type="datetime1">
              <a:rPr lang="it-IT" smtClean="0"/>
              <a:pPr/>
              <a:t>04/12/2018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F84C865-BD2C-4149-ABF1-6A936EC43805}" type="slidenum">
              <a:rPr lang="it-IT" smtClean="0"/>
              <a:pPr/>
              <a:t>‹N›</a:t>
            </a:fld>
            <a:endParaRPr lang="it-IT"/>
          </a:p>
        </p:txBody>
      </p:sp>
    </p:spTree>
    <p:extLst>
      <p:ext uri="{BB962C8B-B14F-4D97-AF65-F5344CB8AC3E}">
        <p14:creationId xmlns:p14="http://schemas.microsoft.com/office/powerpoint/2010/main" val="9030965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9DD0392-ABE7-4788-BC6C-C5BCDA6CECA7}" type="datetime1">
              <a:rPr lang="it-IT" smtClean="0"/>
              <a:pPr/>
              <a:t>04/12/2018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F84C865-BD2C-4149-ABF1-6A936EC43805}" type="slidenum">
              <a:rPr lang="it-IT" smtClean="0"/>
              <a:pPr/>
              <a:t>‹N›</a:t>
            </a:fld>
            <a:endParaRPr lang="it-IT"/>
          </a:p>
        </p:txBody>
      </p:sp>
    </p:spTree>
    <p:extLst>
      <p:ext uri="{BB962C8B-B14F-4D97-AF65-F5344CB8AC3E}">
        <p14:creationId xmlns:p14="http://schemas.microsoft.com/office/powerpoint/2010/main" val="3082127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CF57A5F6-BAB0-41BB-B039-B0424E4CDE6A}" type="datetime1">
              <a:rPr lang="it-IT" smtClean="0"/>
              <a:pPr/>
              <a:t>04/12/2018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F84C865-BD2C-4149-ABF1-6A936EC43805}" type="slidenum">
              <a:rPr lang="it-IT" smtClean="0"/>
              <a:pPr/>
              <a:t>‹N›</a:t>
            </a:fld>
            <a:endParaRPr lang="it-IT"/>
          </a:p>
        </p:txBody>
      </p:sp>
    </p:spTree>
    <p:extLst>
      <p:ext uri="{BB962C8B-B14F-4D97-AF65-F5344CB8AC3E}">
        <p14:creationId xmlns:p14="http://schemas.microsoft.com/office/powerpoint/2010/main" val="33706447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0127F52F-B8FA-46FA-887C-C20B41073DA1}" type="datetime1">
              <a:rPr lang="it-IT" smtClean="0"/>
              <a:pPr/>
              <a:t>04/12/2018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F84C865-BD2C-4149-ABF1-6A936EC43805}" type="slidenum">
              <a:rPr lang="it-IT" smtClean="0"/>
              <a:pPr/>
              <a:t>‹N›</a:t>
            </a:fld>
            <a:endParaRPr lang="it-IT"/>
          </a:p>
        </p:txBody>
      </p:sp>
    </p:spTree>
    <p:extLst>
      <p:ext uri="{BB962C8B-B14F-4D97-AF65-F5344CB8AC3E}">
        <p14:creationId xmlns:p14="http://schemas.microsoft.com/office/powerpoint/2010/main" val="25268808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B3C47DB6-11ED-4F08-ADC8-58BE837907C7}" type="datetime1">
              <a:rPr lang="it-IT" smtClean="0"/>
              <a:pPr/>
              <a:t>04/12/2018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6F84C865-BD2C-4149-ABF1-6A936EC43805}" type="slidenum">
              <a:rPr lang="it-IT" smtClean="0"/>
              <a:pPr/>
              <a:t>‹N›</a:t>
            </a:fld>
            <a:endParaRPr lang="it-IT"/>
          </a:p>
        </p:txBody>
      </p:sp>
    </p:spTree>
    <p:extLst>
      <p:ext uri="{BB962C8B-B14F-4D97-AF65-F5344CB8AC3E}">
        <p14:creationId xmlns:p14="http://schemas.microsoft.com/office/powerpoint/2010/main" val="3358081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DD101DF8-5E46-4EC1-86CB-357155B8D25C}" type="datetime1">
              <a:rPr lang="it-IT" smtClean="0"/>
              <a:pPr/>
              <a:t>04/12/2018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6F84C865-BD2C-4149-ABF1-6A936EC43805}" type="slidenum">
              <a:rPr lang="it-IT" smtClean="0"/>
              <a:pPr/>
              <a:t>‹N›</a:t>
            </a:fld>
            <a:endParaRPr lang="it-IT"/>
          </a:p>
        </p:txBody>
      </p:sp>
    </p:spTree>
    <p:extLst>
      <p:ext uri="{BB962C8B-B14F-4D97-AF65-F5344CB8AC3E}">
        <p14:creationId xmlns:p14="http://schemas.microsoft.com/office/powerpoint/2010/main" val="405877426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C26A736C-21D4-4D29-9B92-EAFE10E60B67}" type="datetime1">
              <a:rPr lang="it-IT" smtClean="0"/>
              <a:pPr/>
              <a:t>04/12/2018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6F84C865-BD2C-4149-ABF1-6A936EC43805}" type="slidenum">
              <a:rPr lang="it-IT" smtClean="0"/>
              <a:pPr/>
              <a:t>‹N›</a:t>
            </a:fld>
            <a:endParaRPr lang="it-IT"/>
          </a:p>
        </p:txBody>
      </p:sp>
    </p:spTree>
    <p:extLst>
      <p:ext uri="{BB962C8B-B14F-4D97-AF65-F5344CB8AC3E}">
        <p14:creationId xmlns:p14="http://schemas.microsoft.com/office/powerpoint/2010/main" val="26738136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C98D2F22-8316-4E8B-925F-606434A65F4C}" type="datetime1">
              <a:rPr lang="it-IT" smtClean="0"/>
              <a:pPr/>
              <a:t>04/12/2018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F84C865-BD2C-4149-ABF1-6A936EC43805}" type="slidenum">
              <a:rPr lang="it-IT" smtClean="0"/>
              <a:pPr/>
              <a:t>‹N›</a:t>
            </a:fld>
            <a:endParaRPr lang="it-IT"/>
          </a:p>
        </p:txBody>
      </p:sp>
    </p:spTree>
    <p:extLst>
      <p:ext uri="{BB962C8B-B14F-4D97-AF65-F5344CB8AC3E}">
        <p14:creationId xmlns:p14="http://schemas.microsoft.com/office/powerpoint/2010/main" val="249265369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B0544BB4-6C87-47A2-B752-6086228265CB}" type="datetime1">
              <a:rPr lang="it-IT" smtClean="0"/>
              <a:pPr/>
              <a:t>04/12/2018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F84C865-BD2C-4149-ABF1-6A936EC43805}" type="slidenum">
              <a:rPr lang="it-IT" smtClean="0"/>
              <a:pPr/>
              <a:t>‹N›</a:t>
            </a:fld>
            <a:endParaRPr lang="it-IT"/>
          </a:p>
        </p:txBody>
      </p:sp>
    </p:spTree>
    <p:extLst>
      <p:ext uri="{BB962C8B-B14F-4D97-AF65-F5344CB8AC3E}">
        <p14:creationId xmlns:p14="http://schemas.microsoft.com/office/powerpoint/2010/main" val="18902957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45000">
              <a:schemeClr val="bg1"/>
            </a:gs>
            <a:gs pos="70000">
              <a:schemeClr val="bg1"/>
            </a:gs>
            <a:gs pos="100000">
              <a:schemeClr val="tx2">
                <a:lumMod val="75000"/>
              </a:schemeClr>
            </a:gs>
          </a:gsLst>
          <a:lin ang="5400000" scaled="0"/>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1D4032-F625-4C11-A85C-B06A1ECED9F9}" type="datetime1">
              <a:rPr lang="it-IT" smtClean="0"/>
              <a:pPr/>
              <a:t>04/12/2018</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84C865-BD2C-4149-ABF1-6A936EC43805}" type="slidenum">
              <a:rPr lang="it-IT" smtClean="0"/>
              <a:pPr/>
              <a:t>‹N›</a:t>
            </a:fld>
            <a:endParaRPr lang="it-IT"/>
          </a:p>
        </p:txBody>
      </p:sp>
    </p:spTree>
    <p:extLst>
      <p:ext uri="{BB962C8B-B14F-4D97-AF65-F5344CB8AC3E}">
        <p14:creationId xmlns:p14="http://schemas.microsoft.com/office/powerpoint/2010/main" val="3319800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1.jpeg"/><Relationship Id="rId5" Type="http://schemas.openxmlformats.org/officeDocument/2006/relationships/hyperlink" Target="mailto:associazione.aitra@gmail.com" TargetMode="External"/><Relationship Id="rId4" Type="http://schemas.openxmlformats.org/officeDocument/2006/relationships/hyperlink" Target="http://www.aitra.it/"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477674" y="5792511"/>
            <a:ext cx="2296911" cy="338554"/>
          </a:xfrm>
          <a:prstGeom prst="rect">
            <a:avLst/>
          </a:prstGeom>
          <a:noFill/>
        </p:spPr>
        <p:txBody>
          <a:bodyPr wrap="none" rtlCol="0">
            <a:spAutoFit/>
          </a:bodyPr>
          <a:lstStyle/>
          <a:p>
            <a:pPr algn="ctr"/>
            <a:r>
              <a:rPr lang="it-IT" sz="1600" b="1" dirty="0" smtClean="0">
                <a:solidFill>
                  <a:schemeClr val="bg1"/>
                </a:solidFill>
                <a:latin typeface="Times New Roman" panose="02020603050405020304" pitchFamily="18" charset="0"/>
                <a:cs typeface="Times New Roman" panose="02020603050405020304" pitchFamily="18" charset="0"/>
              </a:rPr>
              <a:t>Roma, </a:t>
            </a:r>
            <a:r>
              <a:rPr lang="it-IT" sz="1600" b="1" dirty="0" smtClean="0">
                <a:solidFill>
                  <a:schemeClr val="bg1"/>
                </a:solidFill>
                <a:latin typeface="Times New Roman" panose="02020603050405020304" pitchFamily="18" charset="0"/>
                <a:cs typeface="Times New Roman" panose="02020603050405020304" pitchFamily="18" charset="0"/>
              </a:rPr>
              <a:t> 4 dicembre </a:t>
            </a:r>
            <a:r>
              <a:rPr lang="it-IT" sz="1600" b="1" dirty="0" smtClean="0">
                <a:solidFill>
                  <a:schemeClr val="bg1"/>
                </a:solidFill>
                <a:latin typeface="Times New Roman" panose="02020603050405020304" pitchFamily="18" charset="0"/>
                <a:cs typeface="Times New Roman" panose="02020603050405020304" pitchFamily="18" charset="0"/>
              </a:rPr>
              <a:t>2018</a:t>
            </a:r>
            <a:endParaRPr lang="it-IT" sz="1600" b="1" dirty="0">
              <a:solidFill>
                <a:schemeClr val="bg1"/>
              </a:solidFill>
              <a:latin typeface="Times New Roman" panose="02020603050405020304" pitchFamily="18" charset="0"/>
              <a:cs typeface="Times New Roman" panose="02020603050405020304" pitchFamily="18" charset="0"/>
            </a:endParaRPr>
          </a:p>
        </p:txBody>
      </p:sp>
      <p:pic>
        <p:nvPicPr>
          <p:cNvPr id="1033"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622984" y="47747"/>
            <a:ext cx="1334818" cy="1602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ttangolo 11"/>
          <p:cNvSpPr/>
          <p:nvPr/>
        </p:nvSpPr>
        <p:spPr>
          <a:xfrm>
            <a:off x="539552" y="1916832"/>
            <a:ext cx="8064896" cy="1569660"/>
          </a:xfrm>
          <a:prstGeom prst="rect">
            <a:avLst/>
          </a:prstGeom>
        </p:spPr>
        <p:txBody>
          <a:bodyPr wrap="square">
            <a:spAutoFit/>
          </a:bodyPr>
          <a:lstStyle/>
          <a:p>
            <a:pPr algn="ctr"/>
            <a:r>
              <a:rPr lang="it-IT" sz="2400" b="1" dirty="0" smtClean="0">
                <a:solidFill>
                  <a:srgbClr val="0070C0"/>
                </a:solidFill>
                <a:latin typeface="Times New Roman" pitchFamily="18" charset="0"/>
                <a:cs typeface="Times New Roman" pitchFamily="18" charset="0"/>
              </a:rPr>
              <a:t>Gli obblighi di trasparenza e accesso civico «semplice», generalizzato e documentale – Linee guida ANAC e stato dell’arte giurisprudenziale.</a:t>
            </a:r>
          </a:p>
          <a:p>
            <a:pPr algn="ctr"/>
            <a:r>
              <a:rPr lang="it-IT" sz="2400" b="1" dirty="0" err="1" smtClean="0">
                <a:solidFill>
                  <a:srgbClr val="0070C0"/>
                </a:solidFill>
                <a:latin typeface="Times New Roman" pitchFamily="18" charset="0"/>
                <a:cs typeface="Times New Roman" pitchFamily="18" charset="0"/>
              </a:rPr>
              <a:t>Whistleblowing</a:t>
            </a:r>
            <a:endParaRPr lang="it-IT" sz="2400" b="1" dirty="0" smtClean="0">
              <a:solidFill>
                <a:srgbClr val="0070C0"/>
              </a:solidFill>
              <a:latin typeface="Times New Roman" pitchFamily="18" charset="0"/>
              <a:cs typeface="Times New Roman" pitchFamily="18" charset="0"/>
            </a:endParaRPr>
          </a:p>
        </p:txBody>
      </p:sp>
      <p:sp>
        <p:nvSpPr>
          <p:cNvPr id="36" name="Rettangolo 35"/>
          <p:cNvSpPr/>
          <p:nvPr/>
        </p:nvSpPr>
        <p:spPr>
          <a:xfrm>
            <a:off x="1853821" y="3789040"/>
            <a:ext cx="5544616" cy="923330"/>
          </a:xfrm>
          <a:prstGeom prst="rect">
            <a:avLst/>
          </a:prstGeom>
        </p:spPr>
        <p:txBody>
          <a:bodyPr wrap="square">
            <a:spAutoFit/>
          </a:bodyPr>
          <a:lstStyle/>
          <a:p>
            <a:pPr algn="ctr"/>
            <a:endParaRPr lang="it-IT" dirty="0" smtClean="0"/>
          </a:p>
          <a:p>
            <a:pPr algn="ctr"/>
            <a:r>
              <a:rPr lang="it-IT" b="1" dirty="0" smtClean="0"/>
              <a:t>Avv. Giorgio Martellino</a:t>
            </a:r>
          </a:p>
          <a:p>
            <a:pPr algn="ctr"/>
            <a:r>
              <a:rPr lang="it-IT" i="1" dirty="0" smtClean="0"/>
              <a:t>Presidente AITRA</a:t>
            </a:r>
            <a:r>
              <a:rPr lang="it-IT" dirty="0" smtClean="0"/>
              <a:t>.</a:t>
            </a:r>
            <a:endParaRPr lang="it-IT" i="1" dirty="0" smtClean="0"/>
          </a:p>
        </p:txBody>
      </p:sp>
      <p:sp>
        <p:nvSpPr>
          <p:cNvPr id="39" name="CasellaDiTesto 38"/>
          <p:cNvSpPr txBox="1"/>
          <p:nvPr/>
        </p:nvSpPr>
        <p:spPr>
          <a:xfrm>
            <a:off x="7452320" y="5373216"/>
            <a:ext cx="914400" cy="369332"/>
          </a:xfrm>
          <a:prstGeom prst="rect">
            <a:avLst/>
          </a:prstGeom>
          <a:noFill/>
        </p:spPr>
        <p:txBody>
          <a:bodyPr wrap="square" rtlCol="0">
            <a:spAutoFit/>
          </a:bodyPr>
          <a:lstStyle/>
          <a:p>
            <a:endParaRPr lang="it-IT" dirty="0"/>
          </a:p>
        </p:txBody>
      </p:sp>
      <p:sp>
        <p:nvSpPr>
          <p:cNvPr id="42" name="CasellaDiTesto 41"/>
          <p:cNvSpPr txBox="1"/>
          <p:nvPr/>
        </p:nvSpPr>
        <p:spPr>
          <a:xfrm>
            <a:off x="4114800" y="2971800"/>
            <a:ext cx="914400" cy="369332"/>
          </a:xfrm>
          <a:prstGeom prst="rect">
            <a:avLst/>
          </a:prstGeom>
          <a:noFill/>
        </p:spPr>
        <p:txBody>
          <a:bodyPr wrap="square" rtlCol="0">
            <a:spAutoFit/>
          </a:bodyPr>
          <a:lstStyle/>
          <a:p>
            <a:endParaRPr lang="it-IT" dirty="0"/>
          </a:p>
        </p:txBody>
      </p:sp>
      <p:sp>
        <p:nvSpPr>
          <p:cNvPr id="10" name="Segnaposto numero diapositiva 9"/>
          <p:cNvSpPr>
            <a:spLocks noGrp="1"/>
          </p:cNvSpPr>
          <p:nvPr>
            <p:ph type="sldNum" sz="quarter" idx="12"/>
          </p:nvPr>
        </p:nvSpPr>
        <p:spPr/>
        <p:txBody>
          <a:bodyPr/>
          <a:lstStyle/>
          <a:p>
            <a:fld id="{6F84C865-BD2C-4149-ABF1-6A936EC43805}" type="slidenum">
              <a:rPr lang="it-IT" smtClean="0"/>
              <a:pPr/>
              <a:t>1</a:t>
            </a:fld>
            <a:endParaRPr lang="it-IT" dirty="0"/>
          </a:p>
        </p:txBody>
      </p:sp>
    </p:spTree>
    <p:extLst>
      <p:ext uri="{BB962C8B-B14F-4D97-AF65-F5344CB8AC3E}">
        <p14:creationId xmlns:p14="http://schemas.microsoft.com/office/powerpoint/2010/main" val="33659257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10</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Accesso generalizzato</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4124206"/>
          </a:xfrm>
          <a:prstGeom prst="rect">
            <a:avLst/>
          </a:prstGeom>
          <a:noFill/>
        </p:spPr>
        <p:txBody>
          <a:bodyPr wrap="square" rtlCol="0">
            <a:spAutoFit/>
          </a:bodyPr>
          <a:lstStyle/>
          <a:p>
            <a:pPr algn="ctr"/>
            <a:r>
              <a:rPr lang="it-IT" sz="2000" b="1" dirty="0" smtClean="0">
                <a:solidFill>
                  <a:srgbClr val="C00000"/>
                </a:solidFill>
              </a:rPr>
              <a:t>ACCESSO CIVICO GENERALIZZATO</a:t>
            </a:r>
          </a:p>
          <a:p>
            <a:pPr algn="ctr"/>
            <a:endParaRPr lang="it-IT" sz="2000" dirty="0" smtClean="0"/>
          </a:p>
          <a:p>
            <a:pPr algn="ctr"/>
            <a:r>
              <a:rPr lang="it-IT" sz="2000" b="1" i="1" dirty="0" smtClean="0"/>
              <a:t>Introdotto con art. 5, comma 2, </a:t>
            </a:r>
            <a:r>
              <a:rPr lang="it-IT" sz="2000" b="1" i="1" dirty="0" err="1" smtClean="0"/>
              <a:t>D.Lgs.</a:t>
            </a:r>
            <a:r>
              <a:rPr lang="it-IT" sz="2000" b="1" i="1" dirty="0" smtClean="0"/>
              <a:t> 33/2013</a:t>
            </a:r>
          </a:p>
          <a:p>
            <a:pPr algn="ctr"/>
            <a:endParaRPr lang="it-IT" sz="2000" dirty="0"/>
          </a:p>
          <a:p>
            <a:pPr algn="just"/>
            <a:r>
              <a:rPr lang="it-IT" dirty="0" smtClean="0"/>
              <a:t>Ha ad oggetto tutti quei dati e documenti detenuti dalle pubbliche amministrazioni per i quali </a:t>
            </a:r>
            <a:r>
              <a:rPr lang="it-IT" b="1" dirty="0" smtClean="0"/>
              <a:t>non sussiste uno specifico obbligo </a:t>
            </a:r>
            <a:r>
              <a:rPr lang="it-IT" dirty="0" smtClean="0"/>
              <a:t>di pubblicazione.</a:t>
            </a:r>
          </a:p>
          <a:p>
            <a:pPr algn="just"/>
            <a:endParaRPr lang="it-IT" dirty="0" smtClean="0"/>
          </a:p>
          <a:p>
            <a:pPr algn="just"/>
            <a:r>
              <a:rPr lang="it-IT" dirty="0" smtClean="0"/>
              <a:t>Allo scopo di favorire forme diffuse di controllo sul perseguimento delle funzioni istituzionali e sull’utilizzo delle risorse pubbliche e di promuovere la partecipazione al dibatti pubblico, </a:t>
            </a:r>
            <a:r>
              <a:rPr lang="it-IT" b="1" dirty="0" smtClean="0"/>
              <a:t>chiunque ha diritto di accedere ai dati e ai documenti detenuti dalle pubbliche amministrazioni, ulteriori rispetto a quelli oggetto di pubblicazione</a:t>
            </a:r>
            <a:r>
              <a:rPr lang="it-IT" dirty="0" smtClean="0"/>
              <a:t>, nel rispetto dei limiti relativi alla tutela di interessi giuridicamente rilevanti secondo quanto previsto dall’art. 5-</a:t>
            </a:r>
            <a:r>
              <a:rPr lang="it-IT" i="1" dirty="0" smtClean="0"/>
              <a:t>bis</a:t>
            </a:r>
            <a:r>
              <a:rPr lang="it-IT" dirty="0" smtClean="0"/>
              <a:t>.</a:t>
            </a:r>
            <a:endParaRPr lang="it-IT" dirty="0"/>
          </a:p>
          <a:p>
            <a:pPr algn="just"/>
            <a:endParaRPr lang="it-IT" sz="2000" dirty="0" smtClean="0"/>
          </a:p>
        </p:txBody>
      </p:sp>
    </p:spTree>
    <p:extLst>
      <p:ext uri="{BB962C8B-B14F-4D97-AF65-F5344CB8AC3E}">
        <p14:creationId xmlns:p14="http://schemas.microsoft.com/office/powerpoint/2010/main" val="8885670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11</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a:solidFill>
                  <a:schemeClr val="tx2">
                    <a:lumMod val="50000"/>
                  </a:schemeClr>
                </a:solidFill>
                <a:latin typeface="Times New Roman" panose="02020603050405020304" pitchFamily="18" charset="0"/>
                <a:cs typeface="Times New Roman" panose="02020603050405020304" pitchFamily="18" charset="0"/>
              </a:rPr>
              <a:t>Accesso generalizzato</a:t>
            </a:r>
          </a:p>
        </p:txBody>
      </p:sp>
      <p:sp>
        <p:nvSpPr>
          <p:cNvPr id="7" name="CasellaDiTesto 6"/>
          <p:cNvSpPr txBox="1"/>
          <p:nvPr/>
        </p:nvSpPr>
        <p:spPr>
          <a:xfrm>
            <a:off x="611471" y="1772816"/>
            <a:ext cx="7993063" cy="3785652"/>
          </a:xfrm>
          <a:prstGeom prst="rect">
            <a:avLst/>
          </a:prstGeom>
          <a:noFill/>
        </p:spPr>
        <p:txBody>
          <a:bodyPr wrap="square" rtlCol="0">
            <a:spAutoFit/>
          </a:bodyPr>
          <a:lstStyle/>
          <a:p>
            <a:pPr algn="just"/>
            <a:r>
              <a:rPr lang="it-IT" sz="2000" dirty="0" smtClean="0"/>
              <a:t>L’esercizio dei diritti di cui ai commi 1 e 2, art. 5, </a:t>
            </a:r>
            <a:r>
              <a:rPr lang="it-IT" sz="2000" dirty="0" err="1" smtClean="0"/>
              <a:t>D.Lgs.</a:t>
            </a:r>
            <a:r>
              <a:rPr lang="it-IT" sz="2000" dirty="0" smtClean="0"/>
              <a:t> 33/2013 </a:t>
            </a:r>
            <a:r>
              <a:rPr lang="it-IT" sz="2000" b="1" dirty="0" smtClean="0"/>
              <a:t>non è sottoposto ad alcuna limitazione quanto alla legittimazione soggettiva del richiedente.</a:t>
            </a:r>
          </a:p>
          <a:p>
            <a:pPr algn="just"/>
            <a:endParaRPr lang="it-IT" sz="2000" b="1" dirty="0" smtClean="0"/>
          </a:p>
          <a:p>
            <a:pPr algn="just"/>
            <a:endParaRPr lang="it-IT" sz="2000" b="1" dirty="0"/>
          </a:p>
          <a:p>
            <a:pPr algn="just"/>
            <a:r>
              <a:rPr lang="it-IT" sz="2000" dirty="0" smtClean="0"/>
              <a:t>L’istanza:</a:t>
            </a:r>
          </a:p>
          <a:p>
            <a:pPr marL="342900" indent="-342900" algn="just">
              <a:buFont typeface="Arial" panose="020B0604020202020204" pitchFamily="34" charset="0"/>
              <a:buChar char="•"/>
            </a:pPr>
            <a:r>
              <a:rPr lang="it-IT" sz="2000" b="1" dirty="0"/>
              <a:t>i</a:t>
            </a:r>
            <a:r>
              <a:rPr lang="it-IT" sz="2000" b="1" dirty="0" smtClean="0"/>
              <a:t>dentifica i dati, le informazioni o i documenti richiesti;</a:t>
            </a:r>
          </a:p>
          <a:p>
            <a:pPr marL="342900" indent="-342900" algn="just">
              <a:buFont typeface="Arial" panose="020B0604020202020204" pitchFamily="34" charset="0"/>
              <a:buChar char="•"/>
            </a:pPr>
            <a:r>
              <a:rPr lang="it-IT" sz="2000" b="1" dirty="0"/>
              <a:t>n</a:t>
            </a:r>
            <a:r>
              <a:rPr lang="it-IT" sz="2000" b="1" dirty="0" smtClean="0"/>
              <a:t>on richiede alcuna motivazione.</a:t>
            </a:r>
          </a:p>
          <a:p>
            <a:pPr algn="just"/>
            <a:endParaRPr lang="it-IT" sz="2000" dirty="0" smtClean="0"/>
          </a:p>
          <a:p>
            <a:pPr algn="just"/>
            <a:endParaRPr lang="it-IT" sz="2000" dirty="0"/>
          </a:p>
          <a:p>
            <a:pPr algn="just"/>
            <a:r>
              <a:rPr lang="it-IT" sz="2000" dirty="0" smtClean="0"/>
              <a:t>Il </a:t>
            </a:r>
            <a:r>
              <a:rPr lang="it-IT" sz="2000" b="1" dirty="0" err="1" smtClean="0">
                <a:solidFill>
                  <a:srgbClr val="C00000"/>
                </a:solidFill>
              </a:rPr>
              <a:t>D.Lgs.</a:t>
            </a:r>
            <a:r>
              <a:rPr lang="it-IT" sz="2000" b="1" dirty="0" smtClean="0">
                <a:solidFill>
                  <a:srgbClr val="C00000"/>
                </a:solidFill>
              </a:rPr>
              <a:t> 97/2016 </a:t>
            </a:r>
            <a:r>
              <a:rPr lang="it-IT" sz="2000" dirty="0" smtClean="0"/>
              <a:t>ha, tuttavia, introdotto delle </a:t>
            </a:r>
            <a:r>
              <a:rPr lang="it-IT" sz="2000" b="1" dirty="0" smtClean="0"/>
              <a:t>esclusioni e limiti</a:t>
            </a:r>
            <a:r>
              <a:rPr lang="it-IT" sz="2000" dirty="0" smtClean="0"/>
              <a:t> all’accesso civico, disciplinate dal nuovo art. 5-</a:t>
            </a:r>
            <a:r>
              <a:rPr lang="it-IT" sz="2000" i="1" dirty="0" smtClean="0"/>
              <a:t>bis.</a:t>
            </a:r>
            <a:endParaRPr lang="it-IT" sz="2000" dirty="0" smtClean="0"/>
          </a:p>
        </p:txBody>
      </p:sp>
    </p:spTree>
    <p:extLst>
      <p:ext uri="{BB962C8B-B14F-4D97-AF65-F5344CB8AC3E}">
        <p14:creationId xmlns:p14="http://schemas.microsoft.com/office/powerpoint/2010/main" val="30217722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12</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Esclusioni</a:t>
            </a:r>
          </a:p>
        </p:txBody>
      </p:sp>
      <p:sp>
        <p:nvSpPr>
          <p:cNvPr id="7" name="CasellaDiTesto 6"/>
          <p:cNvSpPr txBox="1"/>
          <p:nvPr/>
        </p:nvSpPr>
        <p:spPr>
          <a:xfrm>
            <a:off x="611471" y="1772816"/>
            <a:ext cx="7993063" cy="3785652"/>
          </a:xfrm>
          <a:prstGeom prst="rect">
            <a:avLst/>
          </a:prstGeom>
          <a:noFill/>
        </p:spPr>
        <p:txBody>
          <a:bodyPr wrap="square" rtlCol="0">
            <a:spAutoFit/>
          </a:bodyPr>
          <a:lstStyle/>
          <a:p>
            <a:pPr algn="just"/>
            <a:r>
              <a:rPr lang="it-IT" sz="2000" b="1" dirty="0" smtClean="0">
                <a:solidFill>
                  <a:srgbClr val="C00000"/>
                </a:solidFill>
              </a:rPr>
              <a:t>Comma 1, art. 5-</a:t>
            </a:r>
            <a:r>
              <a:rPr lang="it-IT" sz="2000" b="1" i="1" dirty="0" smtClean="0">
                <a:solidFill>
                  <a:srgbClr val="C00000"/>
                </a:solidFill>
              </a:rPr>
              <a:t>bis</a:t>
            </a:r>
            <a:r>
              <a:rPr lang="it-IT" sz="2000" b="1" dirty="0" smtClean="0">
                <a:solidFill>
                  <a:srgbClr val="C00000"/>
                </a:solidFill>
              </a:rPr>
              <a:t> </a:t>
            </a:r>
            <a:r>
              <a:rPr lang="it-IT" sz="2000" b="1" dirty="0" err="1" smtClean="0">
                <a:solidFill>
                  <a:srgbClr val="C00000"/>
                </a:solidFill>
              </a:rPr>
              <a:t>D.Lgs.</a:t>
            </a:r>
            <a:r>
              <a:rPr lang="it-IT" sz="2000" b="1" dirty="0" smtClean="0">
                <a:solidFill>
                  <a:srgbClr val="C00000"/>
                </a:solidFill>
              </a:rPr>
              <a:t> 33/2013</a:t>
            </a:r>
          </a:p>
          <a:p>
            <a:pPr algn="just"/>
            <a:r>
              <a:rPr lang="it-IT" sz="2000" i="1" dirty="0" smtClean="0"/>
              <a:t>L’accesso civico di </a:t>
            </a:r>
            <a:r>
              <a:rPr lang="it-IT" sz="2000" i="1" dirty="0"/>
              <a:t>cui all'articolo 5, comma 2, </a:t>
            </a:r>
            <a:r>
              <a:rPr lang="it-IT" sz="2000" b="1" i="1" dirty="0"/>
              <a:t>è rifiutato </a:t>
            </a:r>
            <a:r>
              <a:rPr lang="it-IT" sz="2000" i="1" dirty="0"/>
              <a:t>se il diniego </a:t>
            </a:r>
            <a:r>
              <a:rPr lang="it-IT" sz="2000" i="1" dirty="0" smtClean="0"/>
              <a:t>è necessario per </a:t>
            </a:r>
            <a:r>
              <a:rPr lang="it-IT" sz="2000" i="1" dirty="0"/>
              <a:t>evitare un pregiudizio concreto alla tutela di uno degli </a:t>
            </a:r>
            <a:r>
              <a:rPr lang="it-IT" sz="2000" i="1" dirty="0" smtClean="0"/>
              <a:t>interessi pubblici </a:t>
            </a:r>
            <a:r>
              <a:rPr lang="it-IT" sz="2000" i="1" dirty="0"/>
              <a:t>inerenti </a:t>
            </a:r>
            <a:r>
              <a:rPr lang="it-IT" sz="2000" i="1" dirty="0" smtClean="0"/>
              <a:t>a:</a:t>
            </a:r>
          </a:p>
          <a:p>
            <a:pPr algn="just"/>
            <a:endParaRPr lang="it-IT" sz="2000" i="1" dirty="0"/>
          </a:p>
          <a:p>
            <a:pPr marL="457200" indent="-457200" algn="just">
              <a:buFont typeface="+mj-lt"/>
              <a:buAutoNum type="alphaLcParenR"/>
            </a:pPr>
            <a:r>
              <a:rPr lang="it-IT" sz="2000" i="1" dirty="0" smtClean="0"/>
              <a:t>la </a:t>
            </a:r>
            <a:r>
              <a:rPr lang="it-IT" sz="2000" i="1" dirty="0"/>
              <a:t>sicurezza pubblica e l'ordine pubblico</a:t>
            </a:r>
            <a:r>
              <a:rPr lang="it-IT" sz="2000" i="1" dirty="0" smtClean="0"/>
              <a:t>;</a:t>
            </a:r>
          </a:p>
          <a:p>
            <a:pPr marL="457200" indent="-457200" algn="just">
              <a:buFont typeface="+mj-lt"/>
              <a:buAutoNum type="alphaLcParenR"/>
            </a:pPr>
            <a:r>
              <a:rPr lang="it-IT" sz="2000" i="1" dirty="0" smtClean="0"/>
              <a:t>la </a:t>
            </a:r>
            <a:r>
              <a:rPr lang="it-IT" sz="2000" i="1" dirty="0"/>
              <a:t>sicurezza nazionale; </a:t>
            </a:r>
          </a:p>
          <a:p>
            <a:pPr marL="457200" indent="-457200" algn="just">
              <a:buFont typeface="+mj-lt"/>
              <a:buAutoNum type="alphaLcParenR"/>
            </a:pPr>
            <a:r>
              <a:rPr lang="it-IT" sz="2000" i="1" dirty="0" smtClean="0"/>
              <a:t>la </a:t>
            </a:r>
            <a:r>
              <a:rPr lang="it-IT" sz="2000" i="1" dirty="0"/>
              <a:t>difesa e le questioni </a:t>
            </a:r>
            <a:r>
              <a:rPr lang="it-IT" sz="2000" i="1" dirty="0" smtClean="0"/>
              <a:t>militari;</a:t>
            </a:r>
            <a:endParaRPr lang="it-IT" sz="2000" i="1" dirty="0"/>
          </a:p>
          <a:p>
            <a:pPr marL="457200" indent="-457200" algn="just">
              <a:buFont typeface="+mj-lt"/>
              <a:buAutoNum type="alphaLcParenR"/>
            </a:pPr>
            <a:r>
              <a:rPr lang="it-IT" sz="2000" i="1" dirty="0" smtClean="0"/>
              <a:t>le </a:t>
            </a:r>
            <a:r>
              <a:rPr lang="it-IT" sz="2000" i="1" dirty="0"/>
              <a:t>relazioni </a:t>
            </a:r>
            <a:r>
              <a:rPr lang="it-IT" sz="2000" i="1" dirty="0" smtClean="0"/>
              <a:t>internazionali;</a:t>
            </a:r>
            <a:endParaRPr lang="it-IT" sz="2000" i="1" dirty="0"/>
          </a:p>
          <a:p>
            <a:pPr marL="457200" indent="-457200" algn="just">
              <a:buFont typeface="+mj-lt"/>
              <a:buAutoNum type="alphaLcParenR"/>
            </a:pPr>
            <a:r>
              <a:rPr lang="it-IT" sz="2000" i="1" dirty="0" smtClean="0"/>
              <a:t>la </a:t>
            </a:r>
            <a:r>
              <a:rPr lang="it-IT" sz="2000" i="1" dirty="0"/>
              <a:t>politica e la stabilità finanziaria ed economica dello </a:t>
            </a:r>
            <a:r>
              <a:rPr lang="it-IT" sz="2000" i="1" dirty="0" smtClean="0"/>
              <a:t>Stato;</a:t>
            </a:r>
            <a:endParaRPr lang="it-IT" sz="2000" i="1" dirty="0"/>
          </a:p>
          <a:p>
            <a:pPr marL="457200" indent="-457200" algn="just">
              <a:buFont typeface="+mj-lt"/>
              <a:buAutoNum type="alphaLcParenR"/>
            </a:pPr>
            <a:r>
              <a:rPr lang="it-IT" sz="2000" i="1" dirty="0" smtClean="0"/>
              <a:t>la </a:t>
            </a:r>
            <a:r>
              <a:rPr lang="it-IT" sz="2000" i="1" dirty="0"/>
              <a:t>conduzione di indagini sui reati e il loro perseguimento; </a:t>
            </a:r>
            <a:br>
              <a:rPr lang="it-IT" sz="2000" i="1" dirty="0"/>
            </a:br>
            <a:r>
              <a:rPr lang="it-IT" sz="2000" i="1" dirty="0" smtClean="0"/>
              <a:t>il </a:t>
            </a:r>
            <a:r>
              <a:rPr lang="it-IT" sz="2000" i="1" dirty="0"/>
              <a:t>regolare svolgimento di attività ispettive. </a:t>
            </a:r>
            <a:endParaRPr lang="it-IT" sz="2000" i="1" dirty="0" smtClean="0"/>
          </a:p>
        </p:txBody>
      </p:sp>
    </p:spTree>
    <p:extLst>
      <p:ext uri="{BB962C8B-B14F-4D97-AF65-F5344CB8AC3E}">
        <p14:creationId xmlns:p14="http://schemas.microsoft.com/office/powerpoint/2010/main" val="41266752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13</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Esclusioni</a:t>
            </a:r>
          </a:p>
        </p:txBody>
      </p:sp>
      <p:sp>
        <p:nvSpPr>
          <p:cNvPr id="7" name="CasellaDiTesto 6"/>
          <p:cNvSpPr txBox="1"/>
          <p:nvPr/>
        </p:nvSpPr>
        <p:spPr>
          <a:xfrm>
            <a:off x="611471" y="1772816"/>
            <a:ext cx="7993063" cy="3477875"/>
          </a:xfrm>
          <a:prstGeom prst="rect">
            <a:avLst/>
          </a:prstGeom>
          <a:noFill/>
        </p:spPr>
        <p:txBody>
          <a:bodyPr wrap="square" rtlCol="0">
            <a:spAutoFit/>
          </a:bodyPr>
          <a:lstStyle/>
          <a:p>
            <a:pPr algn="just"/>
            <a:r>
              <a:rPr lang="it-IT" sz="2000" b="1" dirty="0" smtClean="0">
                <a:solidFill>
                  <a:srgbClr val="C00000"/>
                </a:solidFill>
              </a:rPr>
              <a:t>Comma 2, art. 5-</a:t>
            </a:r>
            <a:r>
              <a:rPr lang="it-IT" sz="2000" b="1" i="1" dirty="0" smtClean="0">
                <a:solidFill>
                  <a:srgbClr val="C00000"/>
                </a:solidFill>
              </a:rPr>
              <a:t>bis</a:t>
            </a:r>
            <a:r>
              <a:rPr lang="it-IT" sz="2000" b="1" dirty="0" smtClean="0">
                <a:solidFill>
                  <a:srgbClr val="C00000"/>
                </a:solidFill>
              </a:rPr>
              <a:t> </a:t>
            </a:r>
            <a:r>
              <a:rPr lang="it-IT" sz="2000" b="1" dirty="0" err="1" smtClean="0">
                <a:solidFill>
                  <a:srgbClr val="C00000"/>
                </a:solidFill>
              </a:rPr>
              <a:t>D.Lgs.</a:t>
            </a:r>
            <a:r>
              <a:rPr lang="it-IT" sz="2000" b="1" dirty="0" smtClean="0">
                <a:solidFill>
                  <a:srgbClr val="C00000"/>
                </a:solidFill>
              </a:rPr>
              <a:t> 33/2013</a:t>
            </a:r>
          </a:p>
          <a:p>
            <a:pPr algn="just"/>
            <a:r>
              <a:rPr lang="it-IT" sz="2000" i="1" dirty="0"/>
              <a:t>L'accesso di cui all'articolo 5, comma 2, </a:t>
            </a:r>
            <a:r>
              <a:rPr lang="it-IT" sz="2000" b="1" i="1" dirty="0"/>
              <a:t>è altresì rifiutato </a:t>
            </a:r>
            <a:r>
              <a:rPr lang="it-IT" sz="2000" i="1" dirty="0"/>
              <a:t>se il diniego è necessario per evitare un pregiudizio concreto alla tutela di uno dei seguenti interessi privati</a:t>
            </a:r>
            <a:r>
              <a:rPr lang="it-IT" sz="2000" i="1" dirty="0" smtClean="0"/>
              <a:t>:</a:t>
            </a:r>
          </a:p>
          <a:p>
            <a:pPr algn="just"/>
            <a:endParaRPr lang="it-IT" sz="2000" i="1" dirty="0"/>
          </a:p>
          <a:p>
            <a:pPr marL="457200" indent="-457200" algn="just">
              <a:buFont typeface="+mj-lt"/>
              <a:buAutoNum type="alphaLcParenR"/>
            </a:pPr>
            <a:r>
              <a:rPr lang="it-IT" sz="2000" i="1" dirty="0" smtClean="0"/>
              <a:t>la </a:t>
            </a:r>
            <a:r>
              <a:rPr lang="it-IT" sz="2000" i="1" dirty="0"/>
              <a:t>protezione dei dati personali, in conformità con la disciplina legislativa in materia; </a:t>
            </a:r>
          </a:p>
          <a:p>
            <a:pPr marL="457200" indent="-457200" algn="just">
              <a:buFont typeface="+mj-lt"/>
              <a:buAutoNum type="alphaLcParenR"/>
            </a:pPr>
            <a:r>
              <a:rPr lang="it-IT" sz="2000" i="1" dirty="0" smtClean="0"/>
              <a:t>la </a:t>
            </a:r>
            <a:r>
              <a:rPr lang="it-IT" sz="2000" i="1" dirty="0"/>
              <a:t>libertà e la segretezza della corrispondenza; </a:t>
            </a:r>
          </a:p>
          <a:p>
            <a:pPr marL="457200" indent="-457200" algn="just">
              <a:buFont typeface="+mj-lt"/>
              <a:buAutoNum type="alphaLcParenR"/>
            </a:pPr>
            <a:r>
              <a:rPr lang="it-IT" sz="2000" i="1" dirty="0" smtClean="0"/>
              <a:t>gli </a:t>
            </a:r>
            <a:r>
              <a:rPr lang="it-IT" sz="2000" i="1" dirty="0"/>
              <a:t>interessi economici e commerciali di una persona fisica o giuridica, ivi compresi la proprietà intellettuale, il diritto d'autore e i segreti commerciali.</a:t>
            </a:r>
            <a:endParaRPr lang="it-IT" sz="2000" i="1" dirty="0" smtClean="0"/>
          </a:p>
        </p:txBody>
      </p:sp>
    </p:spTree>
    <p:extLst>
      <p:ext uri="{BB962C8B-B14F-4D97-AF65-F5344CB8AC3E}">
        <p14:creationId xmlns:p14="http://schemas.microsoft.com/office/powerpoint/2010/main" val="42077419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14</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Esclusioni</a:t>
            </a:r>
          </a:p>
        </p:txBody>
      </p:sp>
      <p:sp>
        <p:nvSpPr>
          <p:cNvPr id="7" name="CasellaDiTesto 6"/>
          <p:cNvSpPr txBox="1"/>
          <p:nvPr/>
        </p:nvSpPr>
        <p:spPr>
          <a:xfrm>
            <a:off x="611471" y="1772816"/>
            <a:ext cx="7993063" cy="2246769"/>
          </a:xfrm>
          <a:prstGeom prst="rect">
            <a:avLst/>
          </a:prstGeom>
          <a:noFill/>
        </p:spPr>
        <p:txBody>
          <a:bodyPr wrap="square" rtlCol="0">
            <a:spAutoFit/>
          </a:bodyPr>
          <a:lstStyle/>
          <a:p>
            <a:pPr algn="just"/>
            <a:r>
              <a:rPr lang="it-IT" sz="2000" b="1" dirty="0" smtClean="0">
                <a:solidFill>
                  <a:srgbClr val="C00000"/>
                </a:solidFill>
              </a:rPr>
              <a:t>Comma 2, art. 5-</a:t>
            </a:r>
            <a:r>
              <a:rPr lang="it-IT" sz="2000" b="1" i="1" dirty="0" smtClean="0">
                <a:solidFill>
                  <a:srgbClr val="C00000"/>
                </a:solidFill>
              </a:rPr>
              <a:t>bis</a:t>
            </a:r>
            <a:r>
              <a:rPr lang="it-IT" sz="2000" b="1" dirty="0" smtClean="0">
                <a:solidFill>
                  <a:srgbClr val="C00000"/>
                </a:solidFill>
              </a:rPr>
              <a:t> </a:t>
            </a:r>
            <a:r>
              <a:rPr lang="it-IT" sz="2000" b="1" dirty="0" err="1" smtClean="0">
                <a:solidFill>
                  <a:srgbClr val="C00000"/>
                </a:solidFill>
              </a:rPr>
              <a:t>D.Lgs.</a:t>
            </a:r>
            <a:r>
              <a:rPr lang="it-IT" sz="2000" b="1" dirty="0" smtClean="0">
                <a:solidFill>
                  <a:srgbClr val="C00000"/>
                </a:solidFill>
              </a:rPr>
              <a:t> 33/2013</a:t>
            </a:r>
          </a:p>
          <a:p>
            <a:pPr algn="just"/>
            <a:endParaRPr lang="it-IT" sz="2000" i="1" dirty="0" smtClean="0"/>
          </a:p>
          <a:p>
            <a:pPr algn="just"/>
            <a:r>
              <a:rPr lang="it-IT" sz="2000" i="1" dirty="0" smtClean="0"/>
              <a:t>Il </a:t>
            </a:r>
            <a:r>
              <a:rPr lang="it-IT" sz="2000" i="1" dirty="0"/>
              <a:t>diritto di cui all'articolo 5, comma 2, </a:t>
            </a:r>
            <a:r>
              <a:rPr lang="it-IT" sz="2000" b="1" i="1" dirty="0"/>
              <a:t>è escluso</a:t>
            </a:r>
            <a:r>
              <a:rPr lang="it-IT" sz="2000" i="1" dirty="0"/>
              <a:t> nei casi di segreto di Stato e negli altri casi di divieti di accesso o divulgazione previsti dalla legge, ivi compresi i casi in cui l'accesso è subordinato dalla disciplina vigente al rispetto di specifiche condizioni, modalità o limiti, inclusi quelli di cui all'articolo 24, comma 1, della legge n. 241 del </a:t>
            </a:r>
            <a:r>
              <a:rPr lang="it-IT" sz="2000" i="1" dirty="0" smtClean="0"/>
              <a:t>1990</a:t>
            </a:r>
            <a:r>
              <a:rPr lang="it-IT" sz="2000" i="1" dirty="0"/>
              <a:t>.</a:t>
            </a:r>
            <a:endParaRPr lang="it-IT" sz="2000" i="1" dirty="0" smtClean="0"/>
          </a:p>
        </p:txBody>
      </p:sp>
    </p:spTree>
    <p:extLst>
      <p:ext uri="{BB962C8B-B14F-4D97-AF65-F5344CB8AC3E}">
        <p14:creationId xmlns:p14="http://schemas.microsoft.com/office/powerpoint/2010/main" val="3744698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15</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Esclusioni</a:t>
            </a:r>
          </a:p>
        </p:txBody>
      </p:sp>
      <p:sp>
        <p:nvSpPr>
          <p:cNvPr id="7" name="CasellaDiTesto 6"/>
          <p:cNvSpPr txBox="1"/>
          <p:nvPr/>
        </p:nvSpPr>
        <p:spPr>
          <a:xfrm>
            <a:off x="611471" y="1556792"/>
            <a:ext cx="7993063" cy="4524315"/>
          </a:xfrm>
          <a:prstGeom prst="rect">
            <a:avLst/>
          </a:prstGeom>
          <a:noFill/>
        </p:spPr>
        <p:txBody>
          <a:bodyPr wrap="square" rtlCol="0">
            <a:spAutoFit/>
          </a:bodyPr>
          <a:lstStyle/>
          <a:p>
            <a:pPr algn="just"/>
            <a:r>
              <a:rPr lang="it-IT" b="1" dirty="0" smtClean="0">
                <a:solidFill>
                  <a:srgbClr val="C00000"/>
                </a:solidFill>
              </a:rPr>
              <a:t>Parere Garante n. 377 del 21 settembre 2017</a:t>
            </a:r>
          </a:p>
          <a:p>
            <a:pPr algn="just"/>
            <a:r>
              <a:rPr lang="it-IT" i="1" dirty="0" smtClean="0"/>
              <a:t>…ricade nelle </a:t>
            </a:r>
            <a:r>
              <a:rPr lang="it-IT" b="1" i="1" dirty="0" smtClean="0"/>
              <a:t>ipotesi di esclusione</a:t>
            </a:r>
            <a:r>
              <a:rPr lang="it-IT" i="1" dirty="0" smtClean="0"/>
              <a:t> dell’accesso civico di cui all’art. 5-bis, comma 3, del d.lgs. n. 33/2013. Si tratta di casi in cui l’accesso civico è escluso </a:t>
            </a:r>
            <a:r>
              <a:rPr lang="it-IT" b="1" i="1" dirty="0" smtClean="0"/>
              <a:t>perché il regime di conoscibilità del dato o del documento è disciplinato da specifiche norme di settore, che ne regolano le forme e le modalità di acquisizione,</a:t>
            </a:r>
            <a:r>
              <a:rPr lang="it-IT" i="1" dirty="0" smtClean="0"/>
              <a:t> non derogabili dalle disposizioni in materia di accesso civico.</a:t>
            </a:r>
          </a:p>
          <a:p>
            <a:pPr algn="just"/>
            <a:r>
              <a:rPr lang="it-IT" i="1" dirty="0" smtClean="0"/>
              <a:t>Al riguardo, nelle linee guida dell’ANAC in materia di accesso civico, vengono riportati alcuni esempi di questo tipo, come l’accesso agli «atti dello stato civile e … anagrafi della popolazione …; agli «Archivi di Stato…;» oppure «agli elenchi dei contribuenti e alle relative dichiarazioni dei redditi la cui visione ed estrazione di copia è ammessa nelle forme stabilite dall’art. 69, comma 6, </a:t>
            </a:r>
            <a:r>
              <a:rPr lang="it-IT" i="1" dirty="0" err="1" smtClean="0"/>
              <a:t>d.P.R.</a:t>
            </a:r>
            <a:r>
              <a:rPr lang="it-IT" i="1" dirty="0" smtClean="0"/>
              <a:t> n. 600/1973» (par. 6,3).</a:t>
            </a:r>
          </a:p>
          <a:p>
            <a:pPr algn="just"/>
            <a:r>
              <a:rPr lang="it-IT" i="1" dirty="0" smtClean="0"/>
              <a:t>Analogamente ai predetti esempi, </a:t>
            </a:r>
            <a:r>
              <a:rPr lang="it-IT" b="1" i="1" dirty="0" smtClean="0"/>
              <a:t>anche l’accesso agli atti notarili, alle visure catastali o alle visure ipotecarie, risulta disciplinato da specifiche discipline di settore</a:t>
            </a:r>
            <a:r>
              <a:rPr lang="it-IT" i="1" dirty="0" smtClean="0"/>
              <a:t> che ne regolano le forme e modalità di rilascio, prevendendo, in alcuni casi, anche il pagamento di diritti o tributi.».</a:t>
            </a:r>
          </a:p>
        </p:txBody>
      </p:sp>
    </p:spTree>
    <p:extLst>
      <p:ext uri="{BB962C8B-B14F-4D97-AF65-F5344CB8AC3E}">
        <p14:creationId xmlns:p14="http://schemas.microsoft.com/office/powerpoint/2010/main" val="27305677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16</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Linee guida ANAC</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3970318"/>
          </a:xfrm>
          <a:prstGeom prst="rect">
            <a:avLst/>
          </a:prstGeom>
          <a:noFill/>
        </p:spPr>
        <p:txBody>
          <a:bodyPr wrap="square" rtlCol="0">
            <a:spAutoFit/>
          </a:bodyPr>
          <a:lstStyle/>
          <a:p>
            <a:pPr algn="just"/>
            <a:r>
              <a:rPr lang="it-IT" b="1" dirty="0" smtClean="0">
                <a:solidFill>
                  <a:srgbClr val="C00000"/>
                </a:solidFill>
              </a:rPr>
              <a:t>Linee guida ANAC adottate con delibera n. 1309 del 28 dicembre 2016</a:t>
            </a:r>
          </a:p>
          <a:p>
            <a:pPr algn="just"/>
            <a:r>
              <a:rPr lang="it-IT" b="1" dirty="0" smtClean="0"/>
              <a:t>L’accesso generalizzato non sostituisce l’accesso civico «semplice</a:t>
            </a:r>
            <a:r>
              <a:rPr lang="it-IT" b="1" dirty="0"/>
              <a:t>» </a:t>
            </a:r>
            <a:r>
              <a:rPr lang="it-IT" dirty="0"/>
              <a:t>previsto dall’art. 5, comma 1 del decreto trasparenza, e disciplinato nel citato decreto già prima delle</a:t>
            </a:r>
          </a:p>
          <a:p>
            <a:pPr algn="just"/>
            <a:r>
              <a:rPr lang="it-IT" dirty="0"/>
              <a:t>modifiche ad opera del d.lgs. 97/2016. </a:t>
            </a:r>
            <a:r>
              <a:rPr lang="it-IT" b="1" dirty="0"/>
              <a:t>L’accesso civico rimane circoscritto ai soli atti, documenti </a:t>
            </a:r>
            <a:r>
              <a:rPr lang="it-IT" b="1" dirty="0" smtClean="0"/>
              <a:t>e informazioni </a:t>
            </a:r>
            <a:r>
              <a:rPr lang="it-IT" b="1" dirty="0"/>
              <a:t>oggetto di obblighi di pubblicazione</a:t>
            </a:r>
            <a:r>
              <a:rPr lang="it-IT" dirty="0"/>
              <a:t> e costituisce un rimedio alla mancata osservanza </a:t>
            </a:r>
            <a:r>
              <a:rPr lang="it-IT" dirty="0" smtClean="0"/>
              <a:t>degli obblighi </a:t>
            </a:r>
            <a:r>
              <a:rPr lang="it-IT" dirty="0"/>
              <a:t>di pubblicazione imposti dalla </a:t>
            </a:r>
            <a:r>
              <a:rPr lang="it-IT" dirty="0" smtClean="0"/>
              <a:t>legge, sovrapponendo </a:t>
            </a:r>
            <a:r>
              <a:rPr lang="it-IT" dirty="0"/>
              <a:t>al dovere di pubblicazione, il diritto del </a:t>
            </a:r>
            <a:r>
              <a:rPr lang="it-IT" dirty="0" smtClean="0"/>
              <a:t>privato di </a:t>
            </a:r>
            <a:r>
              <a:rPr lang="it-IT" dirty="0"/>
              <a:t>accedere ai documenti, dati e informazioni interessati dall’inadempienza.</a:t>
            </a:r>
          </a:p>
          <a:p>
            <a:pPr algn="just"/>
            <a:r>
              <a:rPr lang="it-IT" dirty="0"/>
              <a:t>I due diritti di accesso, pur accomunati dal diffuso riconoscimento in capo a “chiunque</a:t>
            </a:r>
            <a:r>
              <a:rPr lang="it-IT" dirty="0" smtClean="0"/>
              <a:t>”, indipendentemente </a:t>
            </a:r>
            <a:r>
              <a:rPr lang="it-IT" dirty="0"/>
              <a:t>dalla titolarità di una situazione giuridica soggettiva connessa, sono quindi destinati </a:t>
            </a:r>
            <a:r>
              <a:rPr lang="it-IT" dirty="0" smtClean="0"/>
              <a:t>a muoversi </a:t>
            </a:r>
            <a:r>
              <a:rPr lang="it-IT" b="1" dirty="0"/>
              <a:t>su binari differenti</a:t>
            </a:r>
            <a:r>
              <a:rPr lang="it-IT" dirty="0"/>
              <a:t>, come si ricava anche dall’inciso inserito all’inizio del comma 5 dell’art. 5, “</a:t>
            </a:r>
            <a:r>
              <a:rPr lang="it-IT" i="1" dirty="0" smtClean="0"/>
              <a:t>fatti salvi </a:t>
            </a:r>
            <a:r>
              <a:rPr lang="it-IT" i="1" dirty="0"/>
              <a:t>i casi di pubblicazione obbligatoria</a:t>
            </a:r>
            <a:r>
              <a:rPr lang="it-IT" dirty="0"/>
              <a:t>”, nel quale viene disposta l’attivazione del contraddittorio in presenza </a:t>
            </a:r>
            <a:r>
              <a:rPr lang="it-IT" dirty="0" smtClean="0"/>
              <a:t>di controinteressati </a:t>
            </a:r>
            <a:r>
              <a:rPr lang="it-IT" dirty="0"/>
              <a:t>per l’accesso generalizzato</a:t>
            </a:r>
            <a:r>
              <a:rPr lang="it-IT" dirty="0" smtClean="0"/>
              <a:t>.</a:t>
            </a:r>
            <a:endParaRPr lang="it-IT" dirty="0"/>
          </a:p>
        </p:txBody>
      </p:sp>
    </p:spTree>
    <p:extLst>
      <p:ext uri="{BB962C8B-B14F-4D97-AF65-F5344CB8AC3E}">
        <p14:creationId xmlns:p14="http://schemas.microsoft.com/office/powerpoint/2010/main" val="25207845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17</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Accesso documentale</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4216539"/>
          </a:xfrm>
          <a:prstGeom prst="rect">
            <a:avLst/>
          </a:prstGeom>
          <a:noFill/>
        </p:spPr>
        <p:txBody>
          <a:bodyPr wrap="square" rtlCol="0">
            <a:spAutoFit/>
          </a:bodyPr>
          <a:lstStyle/>
          <a:p>
            <a:pPr algn="ctr"/>
            <a:r>
              <a:rPr lang="it-IT" sz="2000" b="1" dirty="0" smtClean="0">
                <a:solidFill>
                  <a:srgbClr val="C00000"/>
                </a:solidFill>
              </a:rPr>
              <a:t>ACCESSO DOCUMENTALE</a:t>
            </a:r>
          </a:p>
          <a:p>
            <a:pPr algn="ctr"/>
            <a:r>
              <a:rPr lang="it-IT" sz="2000" b="1" dirty="0" smtClean="0">
                <a:solidFill>
                  <a:srgbClr val="C00000"/>
                </a:solidFill>
              </a:rPr>
              <a:t>anche accesso «conoscitivo» o «informativo»</a:t>
            </a:r>
          </a:p>
          <a:p>
            <a:pPr algn="ctr"/>
            <a:endParaRPr lang="it-IT" sz="2000" dirty="0" smtClean="0"/>
          </a:p>
          <a:p>
            <a:pPr algn="ctr"/>
            <a:r>
              <a:rPr lang="it-IT" sz="2000" b="1" i="1" dirty="0" smtClean="0"/>
              <a:t>Disciplinato dal Capo V L. 241/90</a:t>
            </a:r>
          </a:p>
          <a:p>
            <a:pPr algn="ctr"/>
            <a:endParaRPr lang="it-IT" sz="2000" dirty="0"/>
          </a:p>
          <a:p>
            <a:pPr algn="just"/>
            <a:r>
              <a:rPr lang="it-IT" dirty="0" smtClean="0"/>
              <a:t>Ha ad oggetto documenti amministrativi nei confronti dei quali l’istante </a:t>
            </a:r>
            <a:r>
              <a:rPr lang="it-IT" b="1" dirty="0" smtClean="0"/>
              <a:t>ha un interesse diretto, concreto ed attuale</a:t>
            </a:r>
            <a:r>
              <a:rPr lang="it-IT" dirty="0" smtClean="0"/>
              <a:t>.</a:t>
            </a:r>
          </a:p>
          <a:p>
            <a:pPr algn="just"/>
            <a:endParaRPr lang="it-IT" dirty="0"/>
          </a:p>
          <a:p>
            <a:pPr algn="just"/>
            <a:r>
              <a:rPr lang="it-IT" dirty="0" smtClean="0"/>
              <a:t>Tale diritto può essere esercitato anche al di fuori di un procedimento amministrativo in corso (in tal senso si parla anche di diritto di accesso </a:t>
            </a:r>
            <a:r>
              <a:rPr lang="it-IT" b="1" dirty="0" err="1" smtClean="0"/>
              <a:t>extraprocedimentale</a:t>
            </a:r>
            <a:r>
              <a:rPr lang="it-IT" dirty="0" smtClean="0"/>
              <a:t>).</a:t>
            </a:r>
          </a:p>
          <a:p>
            <a:pPr algn="just"/>
            <a:endParaRPr lang="it-IT" dirty="0" smtClean="0"/>
          </a:p>
          <a:p>
            <a:pPr algn="just"/>
            <a:r>
              <a:rPr lang="it-IT" b="1" dirty="0" smtClean="0"/>
              <a:t>È escluso</a:t>
            </a:r>
            <a:r>
              <a:rPr lang="it-IT" dirty="0" smtClean="0"/>
              <a:t>, invece, l’utilizzo del diritto di accesso agli atti amministrativi al fine di sottoporre l’amministrazione ad un controllo «generalizzato»</a:t>
            </a:r>
          </a:p>
        </p:txBody>
      </p:sp>
    </p:spTree>
    <p:extLst>
      <p:ext uri="{BB962C8B-B14F-4D97-AF65-F5344CB8AC3E}">
        <p14:creationId xmlns:p14="http://schemas.microsoft.com/office/powerpoint/2010/main" val="35724239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18</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a:solidFill>
                  <a:schemeClr val="tx2">
                    <a:lumMod val="50000"/>
                  </a:schemeClr>
                </a:solidFill>
                <a:latin typeface="Times New Roman" panose="02020603050405020304" pitchFamily="18" charset="0"/>
                <a:cs typeface="Times New Roman" panose="02020603050405020304" pitchFamily="18" charset="0"/>
              </a:rPr>
              <a:t>Accesso </a:t>
            </a:r>
            <a:r>
              <a:rPr lang="it-IT" b="1" dirty="0" smtClean="0">
                <a:solidFill>
                  <a:schemeClr val="tx2">
                    <a:lumMod val="50000"/>
                  </a:schemeClr>
                </a:solidFill>
                <a:latin typeface="Times New Roman" panose="02020603050405020304" pitchFamily="18" charset="0"/>
                <a:cs typeface="Times New Roman" panose="02020603050405020304" pitchFamily="18" charset="0"/>
              </a:rPr>
              <a:t>documentale</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3785652"/>
          </a:xfrm>
          <a:prstGeom prst="rect">
            <a:avLst/>
          </a:prstGeom>
          <a:noFill/>
        </p:spPr>
        <p:txBody>
          <a:bodyPr wrap="square" rtlCol="0">
            <a:spAutoFit/>
          </a:bodyPr>
          <a:lstStyle/>
          <a:p>
            <a:pPr algn="just"/>
            <a:r>
              <a:rPr lang="it-IT" sz="2000" b="1" dirty="0" smtClean="0">
                <a:solidFill>
                  <a:srgbClr val="C00000"/>
                </a:solidFill>
              </a:rPr>
              <a:t>Art. 22 Legge 241/90</a:t>
            </a:r>
          </a:p>
          <a:p>
            <a:pPr algn="just"/>
            <a:endParaRPr lang="it-IT" sz="2000" b="1" dirty="0"/>
          </a:p>
          <a:p>
            <a:pPr algn="just"/>
            <a:r>
              <a:rPr lang="it-IT" sz="2000" dirty="0" smtClean="0"/>
              <a:t>L’accesso ai documenti amministrativi, attese le sue rilevanti finalità di pubblico interesse, costituisce principio generale dell’attività amministrativa </a:t>
            </a:r>
            <a:r>
              <a:rPr lang="it-IT" sz="2000" b="1" dirty="0" smtClean="0"/>
              <a:t>al fine di favorire la partecipazione e di assicurarne l’imparzialità e la trasparenza.</a:t>
            </a:r>
          </a:p>
          <a:p>
            <a:pPr algn="just"/>
            <a:endParaRPr lang="it-IT" sz="2000" b="1" dirty="0"/>
          </a:p>
          <a:p>
            <a:pPr algn="just"/>
            <a:r>
              <a:rPr lang="it-IT" sz="2000" dirty="0" smtClean="0"/>
              <a:t>La finalità è </a:t>
            </a:r>
            <a:r>
              <a:rPr lang="it-IT" sz="2000" dirty="0"/>
              <a:t>quella di porre i soggetti interessati </a:t>
            </a:r>
            <a:r>
              <a:rPr lang="it-IT" sz="2000" b="1" dirty="0"/>
              <a:t>in grado di esercitare al meglio le facoltà</a:t>
            </a:r>
            <a:r>
              <a:rPr lang="it-IT" sz="2000" dirty="0"/>
              <a:t> </a:t>
            </a:r>
            <a:r>
              <a:rPr lang="it-IT" sz="2000" dirty="0" smtClean="0"/>
              <a:t>- partecipative </a:t>
            </a:r>
            <a:r>
              <a:rPr lang="it-IT" sz="2000" dirty="0"/>
              <a:t>e/o oppositive e difensive – </a:t>
            </a:r>
            <a:r>
              <a:rPr lang="it-IT" sz="2000" b="1" dirty="0"/>
              <a:t>che l'ordinamento attribuisce</a:t>
            </a:r>
            <a:r>
              <a:rPr lang="it-IT" sz="2000" dirty="0"/>
              <a:t> loro a tutela delle posizioni </a:t>
            </a:r>
            <a:r>
              <a:rPr lang="it-IT" sz="2000" dirty="0" smtClean="0"/>
              <a:t>giuridiche qualificate </a:t>
            </a:r>
            <a:r>
              <a:rPr lang="it-IT" sz="2000" dirty="0"/>
              <a:t>di cui sono </a:t>
            </a:r>
            <a:r>
              <a:rPr lang="it-IT" sz="2000" dirty="0" smtClean="0"/>
              <a:t>titolari (</a:t>
            </a:r>
            <a:r>
              <a:rPr lang="it-IT" sz="2000" i="1" dirty="0" smtClean="0"/>
              <a:t>Linee guida ANAC dicembre 2016</a:t>
            </a:r>
            <a:r>
              <a:rPr lang="it-IT" sz="2000" dirty="0" smtClean="0"/>
              <a:t>).</a:t>
            </a:r>
          </a:p>
          <a:p>
            <a:pPr algn="just"/>
            <a:endParaRPr lang="it-IT" sz="2000" dirty="0" smtClean="0"/>
          </a:p>
        </p:txBody>
      </p:sp>
    </p:spTree>
    <p:extLst>
      <p:ext uri="{BB962C8B-B14F-4D97-AF65-F5344CB8AC3E}">
        <p14:creationId xmlns:p14="http://schemas.microsoft.com/office/powerpoint/2010/main" val="10315184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19</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Rapporto tra accesso civico ed accesso documentale</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3970318"/>
          </a:xfrm>
          <a:prstGeom prst="rect">
            <a:avLst/>
          </a:prstGeom>
          <a:noFill/>
        </p:spPr>
        <p:txBody>
          <a:bodyPr wrap="square" rtlCol="0">
            <a:spAutoFit/>
          </a:bodyPr>
          <a:lstStyle/>
          <a:p>
            <a:pPr algn="just"/>
            <a:r>
              <a:rPr lang="it-IT" dirty="0" smtClean="0"/>
              <a:t>L’accesso agli atti amministrativi di cui alla l. 241/90 continua certamente a sussistere, </a:t>
            </a:r>
            <a:r>
              <a:rPr lang="it-IT" b="1" dirty="0" smtClean="0"/>
              <a:t>ma parallelamente all’accesso civico</a:t>
            </a:r>
            <a:r>
              <a:rPr lang="it-IT" dirty="0" smtClean="0"/>
              <a:t> rispetto al quale è da tenere ben distinto, in quanto opera sulla base di </a:t>
            </a:r>
            <a:r>
              <a:rPr lang="it-IT" b="1" dirty="0" smtClean="0"/>
              <a:t>norme e presupposti diversi.</a:t>
            </a:r>
            <a:endParaRPr lang="it-IT" b="1" dirty="0"/>
          </a:p>
          <a:p>
            <a:pPr algn="just"/>
            <a:endParaRPr lang="it-IT" dirty="0" smtClean="0"/>
          </a:p>
          <a:p>
            <a:pPr algn="just"/>
            <a:r>
              <a:rPr lang="it-IT" b="1" dirty="0" smtClean="0">
                <a:solidFill>
                  <a:srgbClr val="C00000"/>
                </a:solidFill>
              </a:rPr>
              <a:t>Linee guida ANAC 1309 del 28 dicembre 2016</a:t>
            </a:r>
            <a:r>
              <a:rPr lang="it-IT" dirty="0" smtClean="0"/>
              <a:t>: </a:t>
            </a:r>
            <a:r>
              <a:rPr lang="it-IT" i="1" dirty="0" smtClean="0"/>
              <a:t>«Tenere distinte le due fattispecie è essenziale per calibrare i diversi interessi in gioco allorché si renda necessario un bilanciamento caso per caso tra tali interessi.</a:t>
            </a:r>
          </a:p>
          <a:p>
            <a:pPr algn="just"/>
            <a:r>
              <a:rPr lang="it-IT" i="1" dirty="0" smtClean="0"/>
              <a:t>Tale bilanciamento è, infatti, ben diverso nel caso dell’</a:t>
            </a:r>
            <a:r>
              <a:rPr lang="it-IT" b="1" i="1" dirty="0" smtClean="0"/>
              <a:t>accesso </a:t>
            </a:r>
            <a:r>
              <a:rPr lang="it-IT" b="1" i="1" dirty="0"/>
              <a:t>241 dove </a:t>
            </a:r>
            <a:r>
              <a:rPr lang="it-IT" b="1" i="1" dirty="0" smtClean="0"/>
              <a:t>la </a:t>
            </a:r>
            <a:r>
              <a:rPr lang="it-IT" b="1" i="1" dirty="0"/>
              <a:t>tutela può consentire un accesso più in profondità a dati pertinenti </a:t>
            </a:r>
            <a:r>
              <a:rPr lang="it-IT" i="1" dirty="0"/>
              <a:t>e nel </a:t>
            </a:r>
            <a:r>
              <a:rPr lang="it-IT" i="1" dirty="0" smtClean="0"/>
              <a:t>caso dell’</a:t>
            </a:r>
            <a:r>
              <a:rPr lang="it-IT" b="1" i="1" dirty="0" smtClean="0"/>
              <a:t>accesso </a:t>
            </a:r>
            <a:r>
              <a:rPr lang="it-IT" b="1" i="1" dirty="0"/>
              <a:t>generalizzato</a:t>
            </a:r>
            <a:r>
              <a:rPr lang="it-IT" i="1" dirty="0"/>
              <a:t>, dove </a:t>
            </a:r>
            <a:r>
              <a:rPr lang="it-IT" b="1" i="1" dirty="0"/>
              <a:t>le esigenze di controllo diffuso del cittadino devono consentire un </a:t>
            </a:r>
            <a:r>
              <a:rPr lang="it-IT" b="1" i="1" dirty="0" smtClean="0"/>
              <a:t>accesso meno </a:t>
            </a:r>
            <a:r>
              <a:rPr lang="it-IT" b="1" i="1" dirty="0"/>
              <a:t>in profondità </a:t>
            </a:r>
            <a:r>
              <a:rPr lang="it-IT" i="1" dirty="0"/>
              <a:t>(se del caso, in relazione all’operatività dei limiti) </a:t>
            </a:r>
            <a:r>
              <a:rPr lang="it-IT" b="1" i="1" u="sng" dirty="0"/>
              <a:t>ma più esteso</a:t>
            </a:r>
            <a:r>
              <a:rPr lang="it-IT" i="1" dirty="0"/>
              <a:t>, avendo presente </a:t>
            </a:r>
            <a:r>
              <a:rPr lang="it-IT" i="1" dirty="0" smtClean="0"/>
              <a:t>che l’accesso </a:t>
            </a:r>
            <a:r>
              <a:rPr lang="it-IT" i="1" dirty="0"/>
              <a:t>in questo caso comporta, di fatto, una larga conoscibilità (e diffusione) di dati, documenti </a:t>
            </a:r>
            <a:r>
              <a:rPr lang="it-IT" i="1" dirty="0" smtClean="0"/>
              <a:t>e informazioni.»</a:t>
            </a:r>
            <a:endParaRPr lang="it-IT" dirty="0" smtClean="0"/>
          </a:p>
        </p:txBody>
      </p:sp>
    </p:spTree>
    <p:extLst>
      <p:ext uri="{BB962C8B-B14F-4D97-AF65-F5344CB8AC3E}">
        <p14:creationId xmlns:p14="http://schemas.microsoft.com/office/powerpoint/2010/main" val="3484683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2</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646331"/>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Obblighi di trasparenza e accesso civico «semplice», generalizzato e documentale – Linee guida ANAC e stato dell’arte giurisprudenziale</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1" y="1453252"/>
            <a:ext cx="7993063" cy="5078313"/>
          </a:xfrm>
          <a:prstGeom prst="rect">
            <a:avLst/>
          </a:prstGeom>
          <a:noFill/>
        </p:spPr>
        <p:txBody>
          <a:bodyPr wrap="square" rtlCol="0">
            <a:spAutoFit/>
          </a:bodyPr>
          <a:lstStyle/>
          <a:p>
            <a:pPr algn="ctr"/>
            <a:r>
              <a:rPr lang="it-IT" b="1" dirty="0" smtClean="0"/>
              <a:t>Principali riferimenti normativi</a:t>
            </a:r>
          </a:p>
          <a:p>
            <a:pPr algn="ctr"/>
            <a:endParaRPr lang="it-IT" b="1" dirty="0" smtClean="0">
              <a:solidFill>
                <a:srgbClr val="C00000"/>
              </a:solidFill>
            </a:endParaRPr>
          </a:p>
          <a:p>
            <a:pPr marL="285750" indent="-285750" algn="just">
              <a:buFont typeface="Arial" panose="020B0604020202020204" pitchFamily="34" charset="0"/>
              <a:buChar char="•"/>
            </a:pPr>
            <a:r>
              <a:rPr lang="it-IT" b="1" dirty="0" err="1" smtClean="0">
                <a:solidFill>
                  <a:srgbClr val="C00000"/>
                </a:solidFill>
              </a:rPr>
              <a:t>D.Lgs.</a:t>
            </a:r>
            <a:r>
              <a:rPr lang="it-IT" b="1" dirty="0" smtClean="0">
                <a:solidFill>
                  <a:srgbClr val="C00000"/>
                </a:solidFill>
              </a:rPr>
              <a:t> 14 marzo 2013 n. 33</a:t>
            </a:r>
          </a:p>
          <a:p>
            <a:pPr algn="just"/>
            <a:r>
              <a:rPr lang="it-IT" dirty="0" smtClean="0"/>
              <a:t>Riordino della disciplina riguardante il diritto di accesso civico e gli o</a:t>
            </a:r>
            <a:r>
              <a:rPr lang="it-IT" b="1" dirty="0" smtClean="0"/>
              <a:t>bblighi di pubblicità, trasparenza e diffusione di informazioni</a:t>
            </a:r>
            <a:r>
              <a:rPr lang="it-IT" dirty="0" smtClean="0"/>
              <a:t> da parte delle pubbliche amministrazioni.</a:t>
            </a:r>
          </a:p>
          <a:p>
            <a:pPr algn="just"/>
            <a:r>
              <a:rPr lang="it-IT" b="1" i="1" dirty="0" smtClean="0"/>
              <a:t>Aggiornato al </a:t>
            </a:r>
            <a:r>
              <a:rPr lang="it-IT" b="1" i="1" dirty="0" err="1" smtClean="0"/>
              <a:t>D.Lgs.</a:t>
            </a:r>
            <a:r>
              <a:rPr lang="it-IT" b="1" i="1" dirty="0" smtClean="0"/>
              <a:t> 97/2016</a:t>
            </a:r>
          </a:p>
          <a:p>
            <a:pPr algn="just"/>
            <a:endParaRPr lang="it-IT" b="1" i="1" dirty="0" smtClean="0"/>
          </a:p>
          <a:p>
            <a:pPr marL="285750" indent="-285750" algn="just">
              <a:buFont typeface="Arial" panose="020B0604020202020204" pitchFamily="34" charset="0"/>
              <a:buChar char="•"/>
            </a:pPr>
            <a:r>
              <a:rPr lang="it-IT" b="1" dirty="0" smtClean="0">
                <a:solidFill>
                  <a:srgbClr val="C00000"/>
                </a:solidFill>
              </a:rPr>
              <a:t>Legge 6 novembre 2012 n. 190</a:t>
            </a:r>
          </a:p>
          <a:p>
            <a:pPr algn="just"/>
            <a:r>
              <a:rPr lang="it-IT" dirty="0" smtClean="0"/>
              <a:t>Disposizioni per la </a:t>
            </a:r>
            <a:r>
              <a:rPr lang="it-IT" b="1" dirty="0" smtClean="0"/>
              <a:t>prevenzione e la repressione della corruzione e dell’illegalità</a:t>
            </a:r>
            <a:r>
              <a:rPr lang="it-IT" dirty="0" smtClean="0"/>
              <a:t> nella pubblica amministrazione</a:t>
            </a:r>
          </a:p>
          <a:p>
            <a:pPr algn="just"/>
            <a:r>
              <a:rPr lang="it-IT" b="1" i="1" dirty="0" smtClean="0"/>
              <a:t>Aggiornato al </a:t>
            </a:r>
            <a:r>
              <a:rPr lang="it-IT" b="1" i="1" dirty="0" err="1" smtClean="0"/>
              <a:t>D.Lgs.</a:t>
            </a:r>
            <a:r>
              <a:rPr lang="it-IT" b="1" i="1" dirty="0" smtClean="0"/>
              <a:t> 97/2016</a:t>
            </a:r>
          </a:p>
          <a:p>
            <a:pPr algn="just"/>
            <a:endParaRPr lang="it-IT" b="1" i="1" dirty="0" smtClean="0"/>
          </a:p>
          <a:p>
            <a:pPr marL="285750" indent="-285750" algn="just">
              <a:buFont typeface="Arial" panose="020B0604020202020204" pitchFamily="34" charset="0"/>
              <a:buChar char="•"/>
            </a:pPr>
            <a:r>
              <a:rPr lang="it-IT" b="1" dirty="0" smtClean="0">
                <a:solidFill>
                  <a:srgbClr val="C00000"/>
                </a:solidFill>
              </a:rPr>
              <a:t>Art. 22 e seguenti Legge 7 agosto 1990 n. 241</a:t>
            </a:r>
            <a:endParaRPr lang="it-IT" b="1" dirty="0">
              <a:solidFill>
                <a:srgbClr val="C00000"/>
              </a:solidFill>
            </a:endParaRPr>
          </a:p>
          <a:p>
            <a:pPr algn="just"/>
            <a:r>
              <a:rPr lang="it-IT" dirty="0" smtClean="0"/>
              <a:t>Nuove norme in materia di procedimento amministrativo e di diritto di accesso ai documenti amministrativi</a:t>
            </a:r>
          </a:p>
          <a:p>
            <a:pPr algn="just"/>
            <a:r>
              <a:rPr lang="it-IT" b="1" i="1" dirty="0" smtClean="0"/>
              <a:t>Aggiornato al </a:t>
            </a:r>
            <a:r>
              <a:rPr lang="it-IT" b="1" i="1" dirty="0" err="1" smtClean="0"/>
              <a:t>D.Lgs.</a:t>
            </a:r>
            <a:r>
              <a:rPr lang="it-IT" b="1" i="1" dirty="0" smtClean="0"/>
              <a:t> 104/2017</a:t>
            </a:r>
            <a:r>
              <a:rPr lang="it-IT" dirty="0" smtClean="0"/>
              <a:t> </a:t>
            </a:r>
            <a:endParaRPr lang="it-IT" dirty="0"/>
          </a:p>
          <a:p>
            <a:pPr algn="just"/>
            <a:endParaRPr lang="it-IT"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20</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467544" y="476672"/>
            <a:ext cx="7920880" cy="646331"/>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Linee guida ANAC Delibera 1310/2016</a:t>
            </a:r>
          </a:p>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Linee guida obblighi di pubblicità, trasparenza e diffusione di informazioni</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3970318"/>
          </a:xfrm>
          <a:prstGeom prst="rect">
            <a:avLst/>
          </a:prstGeom>
          <a:noFill/>
        </p:spPr>
        <p:txBody>
          <a:bodyPr wrap="square" rtlCol="0">
            <a:spAutoFit/>
          </a:bodyPr>
          <a:lstStyle/>
          <a:p>
            <a:pPr algn="just"/>
            <a:r>
              <a:rPr lang="it-IT" b="1" dirty="0" smtClean="0">
                <a:solidFill>
                  <a:srgbClr val="C00000"/>
                </a:solidFill>
              </a:rPr>
              <a:t>2. La programmazione della trasparenza: un unico Piano di prevenzione della corruzione e della trasparenza e un unico Responsabile</a:t>
            </a:r>
          </a:p>
          <a:p>
            <a:pPr marL="285750" indent="-285750" algn="just">
              <a:buFontTx/>
              <a:buChar char="-"/>
            </a:pPr>
            <a:r>
              <a:rPr lang="it-IT" dirty="0" smtClean="0"/>
              <a:t>Piena integrazione del Programma triennale della trasparenza e dell’integrità nel Piano triennale di prevenzione della corruzione, ora anche della trasparenza;</a:t>
            </a:r>
          </a:p>
          <a:p>
            <a:pPr marL="285750" indent="-285750" algn="just">
              <a:buFontTx/>
              <a:buChar char="-"/>
            </a:pPr>
            <a:r>
              <a:rPr lang="it-IT" dirty="0" smtClean="0"/>
              <a:t>Le amministrazioni sono tenute ad adottare</a:t>
            </a:r>
            <a:r>
              <a:rPr lang="it-IT" b="1" dirty="0" smtClean="0"/>
              <a:t>, entro il 31 gennaio di ogni anno</a:t>
            </a:r>
            <a:r>
              <a:rPr lang="it-IT" dirty="0" smtClean="0"/>
              <a:t>, un unico </a:t>
            </a:r>
            <a:r>
              <a:rPr lang="it-IT" b="1" dirty="0" smtClean="0"/>
              <a:t>Piano triennale di prevenzione della corruzione e della trasparenza</a:t>
            </a:r>
            <a:r>
              <a:rPr lang="it-IT" dirty="0" smtClean="0"/>
              <a:t>;</a:t>
            </a:r>
          </a:p>
          <a:p>
            <a:pPr marL="285750" indent="-285750" algn="just">
              <a:buFontTx/>
              <a:buChar char="-"/>
            </a:pPr>
            <a:r>
              <a:rPr lang="it-IT" dirty="0" smtClean="0"/>
              <a:t>I </a:t>
            </a:r>
            <a:r>
              <a:rPr lang="it-IT" b="1" dirty="0" smtClean="0"/>
              <a:t>PTPCT</a:t>
            </a:r>
            <a:r>
              <a:rPr lang="it-IT" dirty="0" smtClean="0"/>
              <a:t> devono essere </a:t>
            </a:r>
            <a:r>
              <a:rPr lang="it-IT" b="1" dirty="0" smtClean="0"/>
              <a:t>pubblicati</a:t>
            </a:r>
            <a:r>
              <a:rPr lang="it-IT" dirty="0" smtClean="0"/>
              <a:t> sul sito istituzionale tempestivamente e comunque non oltre un mese dall’adozione;</a:t>
            </a:r>
          </a:p>
          <a:p>
            <a:pPr marL="285750" indent="-285750" algn="just">
              <a:buFontTx/>
              <a:buChar char="-"/>
            </a:pPr>
            <a:r>
              <a:rPr lang="it-IT" dirty="0" smtClean="0"/>
              <a:t>Indicare nel</a:t>
            </a:r>
            <a:r>
              <a:rPr lang="it-IT" b="1" dirty="0" smtClean="0"/>
              <a:t> </a:t>
            </a:r>
            <a:r>
              <a:rPr lang="it-IT" dirty="0" smtClean="0"/>
              <a:t>PTPCT i termini entro i quali effettuare la pubblicazione dei singoli obblighi, settore-ufficio di riferimento e i </a:t>
            </a:r>
            <a:r>
              <a:rPr lang="it-IT" b="1" dirty="0" smtClean="0"/>
              <a:t>casi in cui non è possibile pubblicare i dati previsti dalla normativa </a:t>
            </a:r>
            <a:r>
              <a:rPr lang="it-IT" dirty="0" smtClean="0"/>
              <a:t>in quanto non pertinenti rispetto alle caratteristiche organizzative o funzionali dell’Amministrazione (i.e. un’autorità amministrativa indipendente non pubblica i dati sulla programmazione territoriale)</a:t>
            </a:r>
            <a:endParaRPr lang="it-IT" dirty="0"/>
          </a:p>
        </p:txBody>
      </p:sp>
    </p:spTree>
    <p:extLst>
      <p:ext uri="{BB962C8B-B14F-4D97-AF65-F5344CB8AC3E}">
        <p14:creationId xmlns:p14="http://schemas.microsoft.com/office/powerpoint/2010/main" val="18828753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21</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467544" y="476672"/>
            <a:ext cx="7920880" cy="646331"/>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Linee guida ANAC Delibera 1310/2016</a:t>
            </a:r>
          </a:p>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Linee guida obblighi di pubblicità, trasparenza e diffusione di informazioni</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70372"/>
            <a:ext cx="9143999" cy="574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38509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22</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467544" y="476672"/>
            <a:ext cx="7920880" cy="646331"/>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Linee guida ANAC Delibera 1310/2016</a:t>
            </a:r>
          </a:p>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Linee guida obblighi di pubblicità, trasparenza e diffusione di informazioni</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470372"/>
            <a:ext cx="7993063" cy="4524315"/>
          </a:xfrm>
          <a:prstGeom prst="rect">
            <a:avLst/>
          </a:prstGeom>
          <a:noFill/>
        </p:spPr>
        <p:txBody>
          <a:bodyPr wrap="square" rtlCol="0">
            <a:spAutoFit/>
          </a:bodyPr>
          <a:lstStyle/>
          <a:p>
            <a:pPr algn="just"/>
            <a:r>
              <a:rPr lang="it-IT" b="1" dirty="0">
                <a:solidFill>
                  <a:srgbClr val="C00000"/>
                </a:solidFill>
              </a:rPr>
              <a:t>3</a:t>
            </a:r>
            <a:r>
              <a:rPr lang="it-IT" b="1" dirty="0" smtClean="0">
                <a:solidFill>
                  <a:srgbClr val="C00000"/>
                </a:solidFill>
              </a:rPr>
              <a:t>. Qualità dei dati pubblicati. Decorrenza e durata dell’obbligo di pubblicazione</a:t>
            </a:r>
          </a:p>
          <a:p>
            <a:pPr algn="just"/>
            <a:endParaRPr lang="it-IT" dirty="0" smtClean="0"/>
          </a:p>
          <a:p>
            <a:pPr algn="just"/>
            <a:r>
              <a:rPr lang="it-IT" dirty="0" smtClean="0"/>
              <a:t>Indicazioni operative:</a:t>
            </a:r>
          </a:p>
          <a:p>
            <a:pPr marL="285750" indent="-285750" algn="just">
              <a:buFontTx/>
              <a:buChar char="-"/>
            </a:pPr>
            <a:r>
              <a:rPr lang="it-IT" dirty="0" smtClean="0"/>
              <a:t>esposizione in </a:t>
            </a:r>
            <a:r>
              <a:rPr lang="it-IT" b="1" dirty="0" smtClean="0"/>
              <a:t>tabelle</a:t>
            </a:r>
            <a:r>
              <a:rPr lang="it-IT" dirty="0" smtClean="0"/>
              <a:t> dei dati oggetto di pubblicazione;</a:t>
            </a:r>
          </a:p>
          <a:p>
            <a:pPr algn="just"/>
            <a:endParaRPr lang="it-IT" dirty="0" smtClean="0"/>
          </a:p>
          <a:p>
            <a:pPr marL="285750" indent="-285750" algn="just">
              <a:buFontTx/>
              <a:buChar char="-"/>
            </a:pPr>
            <a:r>
              <a:rPr lang="it-IT" b="1" dirty="0"/>
              <a:t>i</a:t>
            </a:r>
            <a:r>
              <a:rPr lang="it-IT" b="1" dirty="0" smtClean="0"/>
              <a:t>ndicazione della data</a:t>
            </a:r>
            <a:r>
              <a:rPr lang="it-IT" dirty="0" smtClean="0"/>
              <a:t> di pubblicazione/aggiornamento del dato, documento e informazione;</a:t>
            </a:r>
          </a:p>
          <a:p>
            <a:pPr algn="just"/>
            <a:endParaRPr lang="it-IT" dirty="0" smtClean="0"/>
          </a:p>
          <a:p>
            <a:pPr marL="285750" indent="-285750" algn="just">
              <a:buFontTx/>
              <a:buChar char="-"/>
            </a:pPr>
            <a:r>
              <a:rPr lang="it-IT" b="1" dirty="0"/>
              <a:t>p</a:t>
            </a:r>
            <a:r>
              <a:rPr lang="it-IT" b="1" dirty="0" smtClean="0"/>
              <a:t>ubblicazione completa</a:t>
            </a:r>
            <a:r>
              <a:rPr lang="it-IT" dirty="0" smtClean="0"/>
              <a:t>, ossia esatta, accurata e riferita a tutti gli uffici, ivi comprese le eventuali strutture interne e gli uffici periferici;</a:t>
            </a:r>
          </a:p>
          <a:p>
            <a:pPr algn="just"/>
            <a:endParaRPr lang="it-IT" dirty="0" smtClean="0"/>
          </a:p>
          <a:p>
            <a:pPr marL="285750" indent="-285750" algn="just">
              <a:buFontTx/>
              <a:buChar char="-"/>
            </a:pPr>
            <a:r>
              <a:rPr lang="it-IT" dirty="0" smtClean="0"/>
              <a:t>pubblicazione di formati e dati di </a:t>
            </a:r>
            <a:r>
              <a:rPr lang="it-IT" b="1" dirty="0" smtClean="0"/>
              <a:t>tipo aperto</a:t>
            </a:r>
            <a:r>
              <a:rPr lang="it-IT" dirty="0" smtClean="0"/>
              <a:t> (non formati proprietari, documenti e cartelle compressi oppure scansioni);</a:t>
            </a:r>
          </a:p>
          <a:p>
            <a:pPr algn="just"/>
            <a:endParaRPr lang="it-IT" dirty="0" smtClean="0"/>
          </a:p>
          <a:p>
            <a:pPr marL="285750" indent="-285750" algn="just">
              <a:buFontTx/>
              <a:buChar char="-"/>
            </a:pPr>
            <a:r>
              <a:rPr lang="it-IT" dirty="0" smtClean="0"/>
              <a:t>trascorsi </a:t>
            </a:r>
            <a:r>
              <a:rPr lang="it-IT" b="1" dirty="0" smtClean="0"/>
              <a:t>5 anni</a:t>
            </a:r>
            <a:r>
              <a:rPr lang="it-IT" dirty="0"/>
              <a:t> </a:t>
            </a:r>
            <a:r>
              <a:rPr lang="it-IT" dirty="0" smtClean="0"/>
              <a:t>documenti, dati e informazioni </a:t>
            </a:r>
            <a:r>
              <a:rPr lang="it-IT" b="1" dirty="0" smtClean="0"/>
              <a:t>sono rimossi</a:t>
            </a:r>
            <a:r>
              <a:rPr lang="it-IT" dirty="0" smtClean="0"/>
              <a:t> dalla sezione Amministrazione trasparente.</a:t>
            </a:r>
          </a:p>
        </p:txBody>
      </p:sp>
    </p:spTree>
    <p:extLst>
      <p:ext uri="{BB962C8B-B14F-4D97-AF65-F5344CB8AC3E}">
        <p14:creationId xmlns:p14="http://schemas.microsoft.com/office/powerpoint/2010/main" val="625147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23</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Giurisprudenza TAR</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4247317"/>
          </a:xfrm>
          <a:prstGeom prst="rect">
            <a:avLst/>
          </a:prstGeom>
          <a:noFill/>
        </p:spPr>
        <p:txBody>
          <a:bodyPr wrap="square" rtlCol="0">
            <a:spAutoFit/>
          </a:bodyPr>
          <a:lstStyle/>
          <a:p>
            <a:pPr algn="just"/>
            <a:r>
              <a:rPr lang="it-IT" b="1" dirty="0" smtClean="0">
                <a:solidFill>
                  <a:srgbClr val="C00000"/>
                </a:solidFill>
              </a:rPr>
              <a:t>Tar Lazio, Sez. II-</a:t>
            </a:r>
            <a:r>
              <a:rPr lang="it-IT" b="1" i="1" dirty="0" smtClean="0">
                <a:solidFill>
                  <a:srgbClr val="C00000"/>
                </a:solidFill>
              </a:rPr>
              <a:t>quater</a:t>
            </a:r>
            <a:r>
              <a:rPr lang="it-IT" b="1" dirty="0" smtClean="0">
                <a:solidFill>
                  <a:srgbClr val="C00000"/>
                </a:solidFill>
              </a:rPr>
              <a:t>, 16 marzo 2018 n. 2994 - DINIEGO</a:t>
            </a:r>
          </a:p>
          <a:p>
            <a:pPr algn="just"/>
            <a:r>
              <a:rPr lang="it-IT" dirty="0"/>
              <a:t>È legittimo il provvedimento col quale il ministero della Salute ha negato l’accesso alle informazioni e ai documenti sull’importazione di latte e prodotti lattiero-caseari da Paesi extra-Ue, in quanto la richiesta impone un’attività amministrativa straordinaria in ragione della </a:t>
            </a:r>
            <a:r>
              <a:rPr lang="it-IT" b="1" dirty="0"/>
              <a:t>numerosità dei controinteressati da consultare e della notevole mole di materiale da raccogliere</a:t>
            </a:r>
            <a:r>
              <a:rPr lang="it-IT" b="1" dirty="0" smtClean="0"/>
              <a:t>.</a:t>
            </a:r>
          </a:p>
          <a:p>
            <a:pPr algn="just"/>
            <a:endParaRPr lang="it-IT" b="1" dirty="0"/>
          </a:p>
          <a:p>
            <a:pPr algn="just"/>
            <a:r>
              <a:rPr lang="it-IT" b="1" dirty="0">
                <a:solidFill>
                  <a:srgbClr val="C00000"/>
                </a:solidFill>
              </a:rPr>
              <a:t>Tar </a:t>
            </a:r>
            <a:r>
              <a:rPr lang="it-IT" b="1" dirty="0" smtClean="0">
                <a:solidFill>
                  <a:srgbClr val="C00000"/>
                </a:solidFill>
              </a:rPr>
              <a:t>Veneto, </a:t>
            </a:r>
            <a:r>
              <a:rPr lang="it-IT" b="1" dirty="0">
                <a:solidFill>
                  <a:srgbClr val="C00000"/>
                </a:solidFill>
              </a:rPr>
              <a:t>Sez. </a:t>
            </a:r>
            <a:r>
              <a:rPr lang="it-IT" b="1" dirty="0" smtClean="0">
                <a:solidFill>
                  <a:srgbClr val="C00000"/>
                </a:solidFill>
              </a:rPr>
              <a:t>I, 13 febbraio </a:t>
            </a:r>
            <a:r>
              <a:rPr lang="it-IT" b="1" dirty="0">
                <a:solidFill>
                  <a:srgbClr val="C00000"/>
                </a:solidFill>
              </a:rPr>
              <a:t>2018 n. </a:t>
            </a:r>
            <a:r>
              <a:rPr lang="it-IT" b="1" dirty="0" smtClean="0">
                <a:solidFill>
                  <a:srgbClr val="C00000"/>
                </a:solidFill>
              </a:rPr>
              <a:t>171 - DINIEGO</a:t>
            </a:r>
            <a:endParaRPr lang="it-IT" b="1" dirty="0">
              <a:solidFill>
                <a:srgbClr val="C00000"/>
              </a:solidFill>
            </a:endParaRPr>
          </a:p>
          <a:p>
            <a:pPr algn="just"/>
            <a:r>
              <a:rPr lang="it-IT" dirty="0"/>
              <a:t>In considerazione del fatto che la citata istanza fa riferimento ad </a:t>
            </a:r>
            <a:r>
              <a:rPr lang="it-IT" b="1" dirty="0"/>
              <a:t>una serie di atti non meglio specificati negli estremi</a:t>
            </a:r>
            <a:r>
              <a:rPr lang="it-IT" dirty="0"/>
              <a:t>, questa deve dunque essere </a:t>
            </a:r>
            <a:r>
              <a:rPr lang="it-IT" b="1" dirty="0"/>
              <a:t>negata per la genericità e il carattere esplorativo </a:t>
            </a:r>
            <a:r>
              <a:rPr lang="it-IT" dirty="0"/>
              <a:t>della domanda rivolta che non può, anche nell’ambito dell’accesso civico, estendersi ad atti per i quali non solo non vi è obbligo di pubblicazione, ma che non rientrano fra quelli che rispondono alla tipologia di determinazioni indicate dal decreto n. 33/2013 in base ai principi esposti dalla legge stessa.</a:t>
            </a:r>
          </a:p>
        </p:txBody>
      </p:sp>
    </p:spTree>
    <p:extLst>
      <p:ext uri="{BB962C8B-B14F-4D97-AF65-F5344CB8AC3E}">
        <p14:creationId xmlns:p14="http://schemas.microsoft.com/office/powerpoint/2010/main" val="32877959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24</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Giurisprudenza TAR</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4524315"/>
          </a:xfrm>
          <a:prstGeom prst="rect">
            <a:avLst/>
          </a:prstGeom>
          <a:noFill/>
        </p:spPr>
        <p:txBody>
          <a:bodyPr wrap="square" rtlCol="0">
            <a:spAutoFit/>
          </a:bodyPr>
          <a:lstStyle/>
          <a:p>
            <a:pPr algn="just"/>
            <a:r>
              <a:rPr lang="it-IT" b="1" dirty="0" smtClean="0">
                <a:solidFill>
                  <a:srgbClr val="C00000"/>
                </a:solidFill>
              </a:rPr>
              <a:t>Tar Catania, Sez. III, 29 gennaio 2018 n. 218 - DINIEGO</a:t>
            </a:r>
          </a:p>
          <a:p>
            <a:pPr algn="just"/>
            <a:r>
              <a:rPr lang="it-IT" dirty="0"/>
              <a:t>L’istanza inoltrata da una società concorrente partecipante ad una gara d’appalto comunale, nel settore della locazione, pulizia e spurgo di bagni mobili ecologici, e volta ad ottenere copia delle fatture presentate e dei mandati di pagamento effettuati dalla ditta appaltatrice, </a:t>
            </a:r>
            <a:r>
              <a:rPr lang="it-IT" b="1" dirty="0"/>
              <a:t>non può essere accolta poiché tali documenti possono contenere informazioni personali</a:t>
            </a:r>
            <a:r>
              <a:rPr lang="it-IT" dirty="0"/>
              <a:t> (ad es. gli estremi dei conti bancari), in questo caso risultando, quindi, prevalente l’interesse privato di cui all’art. 5-bis, co. 2, </a:t>
            </a:r>
            <a:r>
              <a:rPr lang="it-IT" dirty="0" err="1"/>
              <a:t>lett</a:t>
            </a:r>
            <a:r>
              <a:rPr lang="it-IT" dirty="0"/>
              <a:t>. a), del d.lgs. n. 33/2013</a:t>
            </a:r>
            <a:r>
              <a:rPr lang="it-IT" dirty="0" smtClean="0"/>
              <a:t>.</a:t>
            </a:r>
          </a:p>
          <a:p>
            <a:pPr algn="just"/>
            <a:endParaRPr lang="it-IT" b="1" dirty="0" smtClean="0"/>
          </a:p>
          <a:p>
            <a:pPr algn="just"/>
            <a:r>
              <a:rPr lang="it-IT" b="1" dirty="0" smtClean="0">
                <a:solidFill>
                  <a:srgbClr val="C00000"/>
                </a:solidFill>
              </a:rPr>
              <a:t>Tar Puglia, </a:t>
            </a:r>
            <a:r>
              <a:rPr lang="it-IT" b="1" dirty="0">
                <a:solidFill>
                  <a:srgbClr val="C00000"/>
                </a:solidFill>
              </a:rPr>
              <a:t>Sez. </a:t>
            </a:r>
            <a:r>
              <a:rPr lang="it-IT" b="1" dirty="0" smtClean="0">
                <a:solidFill>
                  <a:srgbClr val="C00000"/>
                </a:solidFill>
              </a:rPr>
              <a:t>III, 19 febbraio </a:t>
            </a:r>
            <a:r>
              <a:rPr lang="it-IT" b="1" dirty="0">
                <a:solidFill>
                  <a:srgbClr val="C00000"/>
                </a:solidFill>
              </a:rPr>
              <a:t>2018 n. </a:t>
            </a:r>
            <a:r>
              <a:rPr lang="it-IT" b="1" dirty="0" smtClean="0">
                <a:solidFill>
                  <a:srgbClr val="C00000"/>
                </a:solidFill>
              </a:rPr>
              <a:t>234 - DINIEGO</a:t>
            </a:r>
            <a:endParaRPr lang="it-IT" b="1" dirty="0">
              <a:solidFill>
                <a:srgbClr val="C00000"/>
              </a:solidFill>
            </a:endParaRPr>
          </a:p>
          <a:p>
            <a:pPr algn="just"/>
            <a:r>
              <a:rPr lang="it-IT" dirty="0"/>
              <a:t>A fronte di una richiesta di accesso civico generalizzato (c.d. FOIA) relativa a una </a:t>
            </a:r>
            <a:r>
              <a:rPr lang="it-IT" b="1" dirty="0"/>
              <a:t>notevole mole di documenti</a:t>
            </a:r>
            <a:r>
              <a:rPr lang="it-IT" dirty="0"/>
              <a:t>, il diniego opposto – motivato con riferimento alla compromissione del buon andamento della pubblica amministrazione, in rapporto al carico di lavoro ragionevolmente esigibile dagli uffici – </a:t>
            </a:r>
            <a:r>
              <a:rPr lang="it-IT" b="1" dirty="0"/>
              <a:t>non può ritenersi in linea di principio erroneo od infondato</a:t>
            </a:r>
            <a:r>
              <a:rPr lang="it-IT" dirty="0"/>
              <a:t>. Il buon andamento rappresenta, infatti, in qualunque forma di accesso, un valore cogente e non recessivo.</a:t>
            </a:r>
          </a:p>
        </p:txBody>
      </p:sp>
    </p:spTree>
    <p:extLst>
      <p:ext uri="{BB962C8B-B14F-4D97-AF65-F5344CB8AC3E}">
        <p14:creationId xmlns:p14="http://schemas.microsoft.com/office/powerpoint/2010/main" val="3470504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25</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Giurisprudenza TAR</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560" y="1628800"/>
            <a:ext cx="7993063" cy="3693319"/>
          </a:xfrm>
          <a:prstGeom prst="rect">
            <a:avLst/>
          </a:prstGeom>
          <a:noFill/>
        </p:spPr>
        <p:txBody>
          <a:bodyPr wrap="square" rtlCol="0">
            <a:spAutoFit/>
          </a:bodyPr>
          <a:lstStyle/>
          <a:p>
            <a:pPr algn="just"/>
            <a:r>
              <a:rPr lang="it-IT" b="1" dirty="0" smtClean="0">
                <a:solidFill>
                  <a:srgbClr val="C00000"/>
                </a:solidFill>
              </a:rPr>
              <a:t>Tar Lombardia, Sez. I, 12 marzo 2018 n. 303 – AMMISSIBILITA’</a:t>
            </a:r>
          </a:p>
          <a:p>
            <a:pPr algn="just"/>
            <a:endParaRPr lang="it-IT" dirty="0" smtClean="0"/>
          </a:p>
          <a:p>
            <a:pPr algn="just"/>
            <a:r>
              <a:rPr lang="it-IT" dirty="0" smtClean="0"/>
              <a:t>La </a:t>
            </a:r>
            <a:r>
              <a:rPr lang="it-IT" dirty="0"/>
              <a:t>richiesta di accesso civico generalizzato </a:t>
            </a:r>
            <a:r>
              <a:rPr lang="it-IT" b="1" dirty="0"/>
              <a:t>deve ritenersi ammissibile</a:t>
            </a:r>
            <a:r>
              <a:rPr lang="it-IT" dirty="0"/>
              <a:t> quando ha ad oggetto atti contenenti informazioni di carattere motivazionale risultanti da una procedura di selezione pubblica. Nel caso di specie, a fronte di un’istanza di accesso ex art. 5 co. 2 d.lgs. n. 33/2013 finalizzata a visionare i documenti di una procedura di gara, </a:t>
            </a:r>
            <a:r>
              <a:rPr lang="it-IT" b="1" dirty="0"/>
              <a:t>il diniego opposto dall’amministrazione </a:t>
            </a:r>
            <a:r>
              <a:rPr lang="it-IT" b="1" dirty="0" smtClean="0"/>
              <a:t>destinataria … è illegittimo</a:t>
            </a:r>
            <a:r>
              <a:rPr lang="it-IT" dirty="0" smtClean="0"/>
              <a:t>.</a:t>
            </a:r>
          </a:p>
          <a:p>
            <a:pPr algn="just"/>
            <a:r>
              <a:rPr lang="it-IT" dirty="0" smtClean="0"/>
              <a:t>…Tutta </a:t>
            </a:r>
            <a:r>
              <a:rPr lang="it-IT" dirty="0"/>
              <a:t>la documentazione prodotta ai fini della partecipazione a una gara di appalto, indetta dalla pubblica amministrazione, </a:t>
            </a:r>
            <a:r>
              <a:rPr lang="it-IT" b="1" dirty="0"/>
              <a:t>esce dalla sfera esclusiva del titolare partecipante </a:t>
            </a:r>
            <a:r>
              <a:rPr lang="it-IT" dirty="0"/>
              <a:t>per formare oggetto di valutazione comparativa, essendo inserita in un procedimento caratterizzato dai principi di </a:t>
            </a:r>
            <a:r>
              <a:rPr lang="it-IT" dirty="0" err="1"/>
              <a:t>concorsualità</a:t>
            </a:r>
            <a:r>
              <a:rPr lang="it-IT" dirty="0"/>
              <a:t> e trasparenza</a:t>
            </a:r>
            <a:r>
              <a:rPr lang="it-IT" dirty="0" smtClean="0"/>
              <a:t>.</a:t>
            </a:r>
            <a:endParaRPr lang="it-IT" b="1" dirty="0" smtClean="0"/>
          </a:p>
          <a:p>
            <a:pPr algn="just"/>
            <a:endParaRPr lang="it-IT" dirty="0"/>
          </a:p>
        </p:txBody>
      </p:sp>
    </p:spTree>
    <p:extLst>
      <p:ext uri="{BB962C8B-B14F-4D97-AF65-F5344CB8AC3E}">
        <p14:creationId xmlns:p14="http://schemas.microsoft.com/office/powerpoint/2010/main" val="29809299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26</a:t>
            </a:fld>
            <a:endParaRPr lang="it-IT" dirty="0"/>
          </a:p>
        </p:txBody>
      </p:sp>
      <p:sp>
        <p:nvSpPr>
          <p:cNvPr id="3" name="Nastro perforato 2"/>
          <p:cNvSpPr/>
          <p:nvPr/>
        </p:nvSpPr>
        <p:spPr>
          <a:xfrm>
            <a:off x="179512" y="890390"/>
            <a:ext cx="7560840"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Giurisprudenza TAR</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179512" y="1021850"/>
            <a:ext cx="8778290" cy="5355312"/>
          </a:xfrm>
          <a:prstGeom prst="rect">
            <a:avLst/>
          </a:prstGeom>
          <a:noFill/>
        </p:spPr>
        <p:txBody>
          <a:bodyPr wrap="square" rtlCol="0">
            <a:spAutoFit/>
          </a:bodyPr>
          <a:lstStyle/>
          <a:p>
            <a:pPr algn="just"/>
            <a:r>
              <a:rPr lang="it-IT" b="1" dirty="0" smtClean="0">
                <a:solidFill>
                  <a:srgbClr val="C00000"/>
                </a:solidFill>
              </a:rPr>
              <a:t>Tar Liguria, Sez. I, 13 novembre 2017 n. 826 – BILANCIAMENTO</a:t>
            </a:r>
            <a:endParaRPr lang="it-IT" b="1" dirty="0" smtClean="0"/>
          </a:p>
          <a:p>
            <a:pPr algn="just"/>
            <a:r>
              <a:rPr lang="it-IT" dirty="0"/>
              <a:t>La richiesta di accedere ed estrarre copia di documenti attinenti l’attività di un’autorità portuale, da quest’ultima negata, dev’essere oggetto di attenta </a:t>
            </a:r>
            <a:r>
              <a:rPr lang="it-IT" dirty="0" smtClean="0"/>
              <a:t>analisi ... </a:t>
            </a:r>
            <a:r>
              <a:rPr lang="it-IT" dirty="0"/>
              <a:t>A fronte del diniego posto dalla p.a. all’accesso ai documenti, il Tribunale afferma, in primo luogo, che l’art. 31 del d.lgs. n. 33/2013 non vieta l’ostensione dei verbali degli organi di valutazione sull’attività delle autorità, ma rimette all’ente adito la discrezionalità sull’eventuale apposizione di </a:t>
            </a:r>
            <a:r>
              <a:rPr lang="it-IT" i="1" dirty="0"/>
              <a:t>omissis</a:t>
            </a:r>
            <a:r>
              <a:rPr lang="it-IT" dirty="0"/>
              <a:t> sui nominativi oggetto di controllo. In secondo luogo, il giudice afferma che l’accesso civico di cui al d.lgs. n. 33/2013 è cosa differente rispetto all’obbligo posto in capo alle amministrazioni pubbliche di </a:t>
            </a:r>
            <a:r>
              <a:rPr lang="it-IT" dirty="0" err="1"/>
              <a:t>ostendere</a:t>
            </a:r>
            <a:r>
              <a:rPr lang="it-IT" dirty="0"/>
              <a:t> taluni atti o categorie di essi: ne consegue che quando non sono più oggetto di immediata pubblicazione, essi non possono essere ritenuti sottratti dall’esercizio dell’accesso civico. In aggiunta, il richiamo all’art. 5-bis, co. 2, </a:t>
            </a:r>
            <a:r>
              <a:rPr lang="it-IT" dirty="0" err="1"/>
              <a:t>lett</a:t>
            </a:r>
            <a:r>
              <a:rPr lang="it-IT" dirty="0"/>
              <a:t>. c), del d.lgs. n. 33/2013 (interessi economici e commerciali) se, per un verso, può costituire un limite all’ostensione degli atti, a patto che le ragioni ostative siano correttamente motivate, per altro verso, deve tenere conto della circostanza per cui quando la riservatezza ovvero il segreto commerciale invocati riguardano un’attività d’impresa che si svolge utilizzando dei beni pubblici, l’amministrazione deve effettuare u</a:t>
            </a:r>
            <a:r>
              <a:rPr lang="it-IT" b="1" dirty="0"/>
              <a:t>n’adeguata ponderazione tra la protezione del diritto alla discrezione e del segreto commerciale o tecnologico e il rilievo che l’utilizzo privato di un bene pubblico ha per l’attività imprenditoriale insediata su di esso.</a:t>
            </a:r>
          </a:p>
        </p:txBody>
      </p:sp>
    </p:spTree>
    <p:extLst>
      <p:ext uri="{BB962C8B-B14F-4D97-AF65-F5344CB8AC3E}">
        <p14:creationId xmlns:p14="http://schemas.microsoft.com/office/powerpoint/2010/main" val="26884064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27</a:t>
            </a:fld>
            <a:endParaRPr lang="it-IT" dirty="0"/>
          </a:p>
        </p:txBody>
      </p:sp>
      <p:sp>
        <p:nvSpPr>
          <p:cNvPr id="3" name="Nastro perforato 2"/>
          <p:cNvSpPr/>
          <p:nvPr/>
        </p:nvSpPr>
        <p:spPr>
          <a:xfrm>
            <a:off x="179512" y="145994"/>
            <a:ext cx="7560840"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Giurisprudenza TAR</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2050" name="Picture 2" descr="infografica monitoraggio FO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08" y="421855"/>
            <a:ext cx="6084168" cy="6436145"/>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p:cNvSpPr txBox="1"/>
          <p:nvPr/>
        </p:nvSpPr>
        <p:spPr>
          <a:xfrm>
            <a:off x="6048360" y="1628800"/>
            <a:ext cx="2909442" cy="3416320"/>
          </a:xfrm>
          <a:prstGeom prst="rect">
            <a:avLst/>
          </a:prstGeom>
          <a:noFill/>
        </p:spPr>
        <p:txBody>
          <a:bodyPr wrap="square" rtlCol="0">
            <a:spAutoFit/>
          </a:bodyPr>
          <a:lstStyle/>
          <a:p>
            <a:pPr algn="ctr"/>
            <a:r>
              <a:rPr lang="it-IT" sz="2400" b="1" dirty="0" smtClean="0">
                <a:solidFill>
                  <a:srgbClr val="C00000"/>
                </a:solidFill>
              </a:rPr>
              <a:t>Monitoraggio periodico sulle richieste FOIA presso i Ministeri, le Regioni ed i Comuni capoluogo di Provincia</a:t>
            </a:r>
          </a:p>
          <a:p>
            <a:pPr algn="ctr"/>
            <a:endParaRPr lang="it-IT" sz="2400" b="1" dirty="0">
              <a:solidFill>
                <a:srgbClr val="C00000"/>
              </a:solidFill>
            </a:endParaRPr>
          </a:p>
          <a:p>
            <a:pPr algn="ctr"/>
            <a:r>
              <a:rPr lang="it-IT" sz="2400" b="1" dirty="0" smtClean="0">
                <a:solidFill>
                  <a:srgbClr val="C00000"/>
                </a:solidFill>
              </a:rPr>
              <a:t>RISULTATI 2017</a:t>
            </a:r>
          </a:p>
        </p:txBody>
      </p:sp>
    </p:spTree>
    <p:extLst>
      <p:ext uri="{BB962C8B-B14F-4D97-AF65-F5344CB8AC3E}">
        <p14:creationId xmlns:p14="http://schemas.microsoft.com/office/powerpoint/2010/main" val="16965307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622984" y="47747"/>
            <a:ext cx="1334818" cy="1602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ttangolo 11"/>
          <p:cNvSpPr/>
          <p:nvPr/>
        </p:nvSpPr>
        <p:spPr>
          <a:xfrm>
            <a:off x="539552" y="1916832"/>
            <a:ext cx="8064896" cy="1692771"/>
          </a:xfrm>
          <a:prstGeom prst="rect">
            <a:avLst/>
          </a:prstGeom>
        </p:spPr>
        <p:txBody>
          <a:bodyPr wrap="square">
            <a:spAutoFit/>
          </a:bodyPr>
          <a:lstStyle/>
          <a:p>
            <a:pPr algn="ctr"/>
            <a:r>
              <a:rPr lang="it-IT" sz="2600" b="1" i="1" dirty="0" err="1" smtClean="0">
                <a:solidFill>
                  <a:srgbClr val="0070C0"/>
                </a:solidFill>
                <a:latin typeface="Times New Roman" pitchFamily="18" charset="0"/>
                <a:cs typeface="Times New Roman" pitchFamily="18" charset="0"/>
              </a:rPr>
              <a:t>Whistleblowing</a:t>
            </a:r>
            <a:endParaRPr lang="it-IT" sz="2600" b="1" i="1" dirty="0" smtClean="0">
              <a:solidFill>
                <a:srgbClr val="0070C0"/>
              </a:solidFill>
              <a:latin typeface="Times New Roman" pitchFamily="18" charset="0"/>
              <a:cs typeface="Times New Roman" pitchFamily="18" charset="0"/>
            </a:endParaRPr>
          </a:p>
          <a:p>
            <a:pPr algn="ctr"/>
            <a:endParaRPr lang="it-IT" sz="2600" b="1" dirty="0">
              <a:solidFill>
                <a:srgbClr val="0070C0"/>
              </a:solidFill>
              <a:latin typeface="Times New Roman" pitchFamily="18" charset="0"/>
              <a:cs typeface="Times New Roman" pitchFamily="18" charset="0"/>
            </a:endParaRPr>
          </a:p>
          <a:p>
            <a:pPr algn="ctr"/>
            <a:r>
              <a:rPr lang="it-IT" sz="2600" b="1" dirty="0" smtClean="0">
                <a:solidFill>
                  <a:srgbClr val="0070C0"/>
                </a:solidFill>
                <a:latin typeface="Times New Roman" pitchFamily="18" charset="0"/>
                <a:cs typeface="Times New Roman" pitchFamily="18" charset="0"/>
              </a:rPr>
              <a:t>Il </a:t>
            </a:r>
            <a:r>
              <a:rPr lang="it-IT" sz="2600" b="1" dirty="0">
                <a:solidFill>
                  <a:srgbClr val="0070C0"/>
                </a:solidFill>
                <a:latin typeface="Times New Roman" pitchFamily="18" charset="0"/>
                <a:cs typeface="Times New Roman" pitchFamily="18" charset="0"/>
              </a:rPr>
              <a:t>contesto normativo di riferimento e </a:t>
            </a:r>
            <a:r>
              <a:rPr lang="it-IT" sz="2600" b="1" dirty="0" smtClean="0">
                <a:solidFill>
                  <a:srgbClr val="0070C0"/>
                </a:solidFill>
                <a:latin typeface="Times New Roman" pitchFamily="18" charset="0"/>
                <a:cs typeface="Times New Roman" pitchFamily="18" charset="0"/>
              </a:rPr>
              <a:t>la rilevanza </a:t>
            </a:r>
            <a:r>
              <a:rPr lang="it-IT" sz="2600" b="1" dirty="0">
                <a:solidFill>
                  <a:srgbClr val="0070C0"/>
                </a:solidFill>
                <a:latin typeface="Times New Roman" pitchFamily="18" charset="0"/>
                <a:cs typeface="Times New Roman" pitchFamily="18" charset="0"/>
              </a:rPr>
              <a:t>di un importante strumento </a:t>
            </a:r>
            <a:r>
              <a:rPr lang="it-IT" sz="2600" b="1" dirty="0" smtClean="0">
                <a:solidFill>
                  <a:srgbClr val="0070C0"/>
                </a:solidFill>
                <a:latin typeface="Times New Roman" pitchFamily="18" charset="0"/>
                <a:cs typeface="Times New Roman" pitchFamily="18" charset="0"/>
              </a:rPr>
              <a:t>per segnalare </a:t>
            </a:r>
            <a:r>
              <a:rPr lang="it-IT" sz="2600" b="1" dirty="0">
                <a:solidFill>
                  <a:srgbClr val="0070C0"/>
                </a:solidFill>
                <a:latin typeface="Times New Roman" pitchFamily="18" charset="0"/>
                <a:cs typeface="Times New Roman" pitchFamily="18" charset="0"/>
              </a:rPr>
              <a:t>gli illeciti</a:t>
            </a:r>
            <a:endParaRPr lang="it-IT" sz="2600" b="1" dirty="0" smtClean="0">
              <a:solidFill>
                <a:srgbClr val="0070C0"/>
              </a:solidFill>
              <a:latin typeface="Times New Roman" pitchFamily="18" charset="0"/>
              <a:cs typeface="Times New Roman" pitchFamily="18" charset="0"/>
            </a:endParaRPr>
          </a:p>
        </p:txBody>
      </p:sp>
      <p:sp>
        <p:nvSpPr>
          <p:cNvPr id="39" name="CasellaDiTesto 38"/>
          <p:cNvSpPr txBox="1"/>
          <p:nvPr/>
        </p:nvSpPr>
        <p:spPr>
          <a:xfrm>
            <a:off x="7452320" y="5373216"/>
            <a:ext cx="914400" cy="369332"/>
          </a:xfrm>
          <a:prstGeom prst="rect">
            <a:avLst/>
          </a:prstGeom>
          <a:noFill/>
        </p:spPr>
        <p:txBody>
          <a:bodyPr wrap="square" rtlCol="0">
            <a:spAutoFit/>
          </a:bodyPr>
          <a:lstStyle/>
          <a:p>
            <a:endParaRPr lang="it-IT" dirty="0"/>
          </a:p>
        </p:txBody>
      </p:sp>
      <p:sp>
        <p:nvSpPr>
          <p:cNvPr id="10" name="Segnaposto numero diapositiva 9"/>
          <p:cNvSpPr>
            <a:spLocks noGrp="1"/>
          </p:cNvSpPr>
          <p:nvPr>
            <p:ph type="sldNum" sz="quarter" idx="12"/>
          </p:nvPr>
        </p:nvSpPr>
        <p:spPr/>
        <p:txBody>
          <a:bodyPr/>
          <a:lstStyle/>
          <a:p>
            <a:fld id="{6F84C865-BD2C-4149-ABF1-6A936EC43805}" type="slidenum">
              <a:rPr lang="it-IT" smtClean="0"/>
              <a:pPr/>
              <a:t>28</a:t>
            </a:fld>
            <a:endParaRPr lang="it-IT" dirty="0"/>
          </a:p>
        </p:txBody>
      </p:sp>
    </p:spTree>
    <p:extLst>
      <p:ext uri="{BB962C8B-B14F-4D97-AF65-F5344CB8AC3E}">
        <p14:creationId xmlns:p14="http://schemas.microsoft.com/office/powerpoint/2010/main" val="31435121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29</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Definizioni</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68" y="6260"/>
            <a:ext cx="9168668" cy="6851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14624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3</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646331"/>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Obblighi di trasparenza e accesso civico «semplice», generalizzato e documentale – Linee guida ANAC e stato dell’arte giurisprudenziale</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4524315"/>
          </a:xfrm>
          <a:prstGeom prst="rect">
            <a:avLst/>
          </a:prstGeom>
          <a:noFill/>
        </p:spPr>
        <p:txBody>
          <a:bodyPr wrap="square" rtlCol="0">
            <a:spAutoFit/>
          </a:bodyPr>
          <a:lstStyle/>
          <a:p>
            <a:pPr algn="ctr"/>
            <a:r>
              <a:rPr lang="it-IT" b="1" dirty="0" smtClean="0"/>
              <a:t>Principali riferimenti normativi</a:t>
            </a:r>
          </a:p>
          <a:p>
            <a:pPr algn="ctr"/>
            <a:endParaRPr lang="it-IT" b="1" dirty="0" smtClean="0">
              <a:solidFill>
                <a:srgbClr val="C00000"/>
              </a:solidFill>
            </a:endParaRPr>
          </a:p>
          <a:p>
            <a:pPr marL="285750" indent="-285750" algn="just">
              <a:buFont typeface="Arial" panose="020B0604020202020204" pitchFamily="34" charset="0"/>
              <a:buChar char="•"/>
            </a:pPr>
            <a:r>
              <a:rPr lang="it-IT" b="1" dirty="0" smtClean="0">
                <a:solidFill>
                  <a:srgbClr val="C00000"/>
                </a:solidFill>
              </a:rPr>
              <a:t>FOIA (</a:t>
            </a:r>
            <a:r>
              <a:rPr lang="it-IT" b="1" i="1" dirty="0" err="1" smtClean="0">
                <a:solidFill>
                  <a:srgbClr val="C00000"/>
                </a:solidFill>
              </a:rPr>
              <a:t>Freedom</a:t>
            </a:r>
            <a:r>
              <a:rPr lang="it-IT" b="1" i="1" dirty="0" smtClean="0">
                <a:solidFill>
                  <a:srgbClr val="C00000"/>
                </a:solidFill>
              </a:rPr>
              <a:t> of Information </a:t>
            </a:r>
            <a:r>
              <a:rPr lang="it-IT" b="1" i="1" dirty="0" err="1" smtClean="0">
                <a:solidFill>
                  <a:srgbClr val="C00000"/>
                </a:solidFill>
              </a:rPr>
              <a:t>Acts</a:t>
            </a:r>
            <a:r>
              <a:rPr lang="it-IT" b="1" i="1" dirty="0" smtClean="0">
                <a:solidFill>
                  <a:srgbClr val="C00000"/>
                </a:solidFill>
              </a:rPr>
              <a:t>)</a:t>
            </a:r>
            <a:endParaRPr lang="it-IT" b="1" dirty="0" smtClean="0">
              <a:solidFill>
                <a:srgbClr val="C00000"/>
              </a:solidFill>
            </a:endParaRPr>
          </a:p>
          <a:p>
            <a:pPr algn="just"/>
            <a:r>
              <a:rPr lang="it-IT" dirty="0" err="1" smtClean="0"/>
              <a:t>D.Lgs.</a:t>
            </a:r>
            <a:r>
              <a:rPr lang="it-IT" dirty="0" smtClean="0"/>
              <a:t> 97/2016 Revisione e semplificazione delle disposizioni in materia di prevenzione della corruzione, pubblicità e trasparenza, correttivo di Legge 190/2012 e </a:t>
            </a:r>
            <a:r>
              <a:rPr lang="it-IT" dirty="0" err="1" smtClean="0"/>
              <a:t>D.Lgs.</a:t>
            </a:r>
            <a:r>
              <a:rPr lang="it-IT" dirty="0" smtClean="0"/>
              <a:t> 33/2013 (ai sensi dell’art. 7 della Legge 124/2015, in materia di riorganizzazione delle amministrazioni pubbliche).</a:t>
            </a:r>
          </a:p>
          <a:p>
            <a:pPr algn="just"/>
            <a:r>
              <a:rPr lang="it-IT" b="1" i="1" dirty="0" smtClean="0"/>
              <a:t>In vigore dal 23/12/2016</a:t>
            </a:r>
          </a:p>
          <a:p>
            <a:pPr algn="just"/>
            <a:endParaRPr lang="it-IT" dirty="0" smtClean="0">
              <a:solidFill>
                <a:srgbClr val="C00000"/>
              </a:solidFill>
            </a:endParaRPr>
          </a:p>
          <a:p>
            <a:pPr marL="285750" indent="-285750" algn="just">
              <a:buFont typeface="Arial" panose="020B0604020202020204" pitchFamily="34" charset="0"/>
              <a:buChar char="•"/>
            </a:pPr>
            <a:r>
              <a:rPr lang="it-IT" b="1" dirty="0" smtClean="0">
                <a:solidFill>
                  <a:srgbClr val="C00000"/>
                </a:solidFill>
              </a:rPr>
              <a:t>ANAC Delibere 1309 e 1310, 28 dicembre 2016</a:t>
            </a:r>
          </a:p>
          <a:p>
            <a:pPr algn="just"/>
            <a:r>
              <a:rPr lang="it-IT" b="1" dirty="0" smtClean="0"/>
              <a:t>Linee guida</a:t>
            </a:r>
            <a:r>
              <a:rPr lang="it-IT" dirty="0" smtClean="0"/>
              <a:t> recanti indicazioni operative ai fini della definizione delle esclusioni e dei limiti all’accesso civico di cui all’art., comma 2, </a:t>
            </a:r>
            <a:r>
              <a:rPr lang="it-IT" dirty="0" err="1" smtClean="0"/>
              <a:t>D.Lgs.</a:t>
            </a:r>
            <a:r>
              <a:rPr lang="it-IT" dirty="0" smtClean="0"/>
              <a:t> 33/2013;</a:t>
            </a:r>
          </a:p>
          <a:p>
            <a:pPr algn="just"/>
            <a:endParaRPr lang="it-IT" b="1" dirty="0" smtClean="0"/>
          </a:p>
          <a:p>
            <a:pPr algn="just"/>
            <a:r>
              <a:rPr lang="it-IT" dirty="0" smtClean="0"/>
              <a:t>Prime </a:t>
            </a:r>
            <a:r>
              <a:rPr lang="it-IT" b="1" dirty="0" smtClean="0"/>
              <a:t>linee guida</a:t>
            </a:r>
            <a:r>
              <a:rPr lang="it-IT" dirty="0" smtClean="0"/>
              <a:t> recanti indicazioni sull’attuazione degli obblighi di pubblicità, trasparenza e diffusione di informazioni contenute nel </a:t>
            </a:r>
            <a:r>
              <a:rPr lang="it-IT" dirty="0" err="1" smtClean="0"/>
              <a:t>D.Lgs.</a:t>
            </a:r>
            <a:r>
              <a:rPr lang="it-IT" dirty="0" smtClean="0"/>
              <a:t> 33/2013 come modificato dal </a:t>
            </a:r>
            <a:r>
              <a:rPr lang="it-IT" dirty="0" err="1" smtClean="0"/>
              <a:t>D.Lgs.</a:t>
            </a:r>
            <a:r>
              <a:rPr lang="it-IT" dirty="0" smtClean="0"/>
              <a:t> 97/2016</a:t>
            </a:r>
          </a:p>
        </p:txBody>
      </p:sp>
    </p:spTree>
    <p:extLst>
      <p:ext uri="{BB962C8B-B14F-4D97-AF65-F5344CB8AC3E}">
        <p14:creationId xmlns:p14="http://schemas.microsoft.com/office/powerpoint/2010/main" val="35887411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84C865-BD2C-4149-ABF1-6A936EC43805}" type="slidenum">
              <a:rPr lang="it-IT" smtClean="0"/>
              <a:pPr/>
              <a:t>30</a:t>
            </a:fld>
            <a:endParaRPr lang="it-IT"/>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2" y="0"/>
            <a:ext cx="915771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71354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84C865-BD2C-4149-ABF1-6A936EC43805}" type="slidenum">
              <a:rPr lang="it-IT" smtClean="0"/>
              <a:pPr/>
              <a:t>31</a:t>
            </a:fld>
            <a:endParaRPr lang="it-IT"/>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57086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84C865-BD2C-4149-ABF1-6A936EC43805}" type="slidenum">
              <a:rPr lang="it-IT" smtClean="0"/>
              <a:pPr/>
              <a:t>32</a:t>
            </a:fld>
            <a:endParaRPr lang="it-IT"/>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301152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84C865-BD2C-4149-ABF1-6A936EC43805}" type="slidenum">
              <a:rPr lang="it-IT" smtClean="0"/>
              <a:pPr/>
              <a:t>33</a:t>
            </a:fld>
            <a:endParaRPr lang="it-IT"/>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44098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84C865-BD2C-4149-ABF1-6A936EC43805}" type="slidenum">
              <a:rPr lang="it-IT" smtClean="0"/>
              <a:pPr/>
              <a:t>34</a:t>
            </a:fld>
            <a:endParaRPr lang="it-IT"/>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62657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506610" y="2012784"/>
            <a:ext cx="8136000" cy="3837706"/>
          </a:xfrm>
          <a:prstGeom prst="rect">
            <a:avLst/>
          </a:prstGeom>
          <a:gradFill>
            <a:gsLst>
              <a:gs pos="0">
                <a:schemeClr val="bg1"/>
              </a:gs>
              <a:gs pos="14000">
                <a:schemeClr val="bg1"/>
              </a:gs>
              <a:gs pos="83000">
                <a:schemeClr val="tx2">
                  <a:lumMod val="75000"/>
                </a:schemeClr>
              </a:gs>
              <a:gs pos="100000">
                <a:schemeClr val="tx2">
                  <a:lumMod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Nastro perforato 2"/>
          <p:cNvSpPr/>
          <p:nvPr/>
        </p:nvSpPr>
        <p:spPr>
          <a:xfrm>
            <a:off x="266621" y="1268760"/>
            <a:ext cx="7992888" cy="201168"/>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Rettangolo 3"/>
          <p:cNvSpPr/>
          <p:nvPr/>
        </p:nvSpPr>
        <p:spPr>
          <a:xfrm>
            <a:off x="193667" y="502585"/>
            <a:ext cx="7614592" cy="646331"/>
          </a:xfrm>
          <a:prstGeom prst="rect">
            <a:avLst/>
          </a:prstGeom>
        </p:spPr>
        <p:txBody>
          <a:bodyPr wrap="square">
            <a:spAutoFit/>
          </a:bodyPr>
          <a:lstStyle/>
          <a:p>
            <a:pPr algn="ctr"/>
            <a:r>
              <a:rPr lang="it-IT" sz="3600" b="1" dirty="0" smtClean="0">
                <a:solidFill>
                  <a:schemeClr val="tx2">
                    <a:lumMod val="50000"/>
                  </a:schemeClr>
                </a:solidFill>
                <a:latin typeface="Times New Roman" panose="02020603050405020304" pitchFamily="18" charset="0"/>
                <a:cs typeface="Times New Roman" panose="02020603050405020304" pitchFamily="18" charset="0"/>
              </a:rPr>
              <a:t>Contatti</a:t>
            </a:r>
            <a:endParaRPr lang="it-IT" sz="3600"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6" name="Rettangolo 5"/>
          <p:cNvSpPr/>
          <p:nvPr/>
        </p:nvSpPr>
        <p:spPr>
          <a:xfrm>
            <a:off x="646621" y="2204864"/>
            <a:ext cx="7833771" cy="3600986"/>
          </a:xfrm>
          <a:prstGeom prst="rect">
            <a:avLst/>
          </a:prstGeom>
        </p:spPr>
        <p:txBody>
          <a:bodyPr wrap="square">
            <a:spAutoFit/>
          </a:bodyPr>
          <a:lstStyle/>
          <a:p>
            <a:pPr algn="ctr"/>
            <a:r>
              <a:rPr lang="it-IT" sz="1600" b="1" dirty="0">
                <a:solidFill>
                  <a:schemeClr val="tx2">
                    <a:lumMod val="50000"/>
                  </a:schemeClr>
                </a:solidFill>
                <a:latin typeface="Times New Roman" panose="02020603050405020304" pitchFamily="18" charset="0"/>
                <a:cs typeface="Times New Roman" panose="02020603050405020304" pitchFamily="18" charset="0"/>
              </a:rPr>
              <a:t>Per informazioni e iscrizioni</a:t>
            </a:r>
            <a:r>
              <a:rPr lang="it-IT" sz="1600" b="1" dirty="0" smtClean="0">
                <a:solidFill>
                  <a:schemeClr val="tx2">
                    <a:lumMod val="50000"/>
                  </a:schemeClr>
                </a:solidFill>
                <a:latin typeface="Times New Roman" panose="02020603050405020304" pitchFamily="18" charset="0"/>
                <a:cs typeface="Times New Roman" panose="02020603050405020304" pitchFamily="18" charset="0"/>
              </a:rPr>
              <a:t>:</a:t>
            </a:r>
          </a:p>
          <a:p>
            <a:pPr algn="ctr"/>
            <a:endParaRPr lang="it-IT" sz="1600" b="1" dirty="0">
              <a:solidFill>
                <a:schemeClr val="tx2">
                  <a:lumMod val="50000"/>
                </a:schemeClr>
              </a:solidFill>
              <a:latin typeface="Times New Roman" panose="02020603050405020304" pitchFamily="18" charset="0"/>
              <a:cs typeface="Times New Roman" panose="02020603050405020304" pitchFamily="18" charset="0"/>
            </a:endParaRPr>
          </a:p>
          <a:p>
            <a:pPr algn="ctr"/>
            <a:r>
              <a:rPr lang="it-IT" sz="1600" b="1" dirty="0">
                <a:solidFill>
                  <a:schemeClr val="tx2">
                    <a:lumMod val="50000"/>
                  </a:schemeClr>
                </a:solidFill>
                <a:latin typeface="Times New Roman" panose="02020603050405020304" pitchFamily="18" charset="0"/>
                <a:cs typeface="Times New Roman" panose="02020603050405020304" pitchFamily="18" charset="0"/>
              </a:rPr>
              <a:t>AITRA - Associazione Italiana Trasparenza e Anticorruzione</a:t>
            </a:r>
          </a:p>
          <a:p>
            <a:pPr algn="ctr"/>
            <a:endParaRPr lang="it-IT" sz="1600" b="1" dirty="0">
              <a:solidFill>
                <a:schemeClr val="tx2">
                  <a:lumMod val="50000"/>
                </a:schemeClr>
              </a:solidFill>
              <a:latin typeface="Times New Roman" panose="02020603050405020304" pitchFamily="18" charset="0"/>
              <a:cs typeface="Times New Roman" panose="02020603050405020304" pitchFamily="18" charset="0"/>
            </a:endParaRPr>
          </a:p>
          <a:p>
            <a:pPr algn="ctr"/>
            <a:r>
              <a:rPr lang="it-IT" sz="1600" b="1" dirty="0">
                <a:solidFill>
                  <a:schemeClr val="tx2">
                    <a:lumMod val="50000"/>
                  </a:schemeClr>
                </a:solidFill>
                <a:latin typeface="Times New Roman" panose="02020603050405020304" pitchFamily="18" charset="0"/>
                <a:cs typeface="Times New Roman" panose="02020603050405020304" pitchFamily="18" charset="0"/>
              </a:rPr>
              <a:t>Sede </a:t>
            </a:r>
            <a:r>
              <a:rPr lang="it-IT" sz="1600" b="1" dirty="0" smtClean="0">
                <a:solidFill>
                  <a:schemeClr val="tx2">
                    <a:lumMod val="50000"/>
                  </a:schemeClr>
                </a:solidFill>
                <a:latin typeface="Times New Roman" panose="02020603050405020304" pitchFamily="18" charset="0"/>
                <a:cs typeface="Times New Roman" panose="02020603050405020304" pitchFamily="18" charset="0"/>
              </a:rPr>
              <a:t>legale: Corso </a:t>
            </a:r>
            <a:r>
              <a:rPr lang="it-IT" sz="1600" b="1" dirty="0">
                <a:solidFill>
                  <a:schemeClr val="tx2">
                    <a:lumMod val="50000"/>
                  </a:schemeClr>
                </a:solidFill>
                <a:latin typeface="Times New Roman" panose="02020603050405020304" pitchFamily="18" charset="0"/>
                <a:cs typeface="Times New Roman" panose="02020603050405020304" pitchFamily="18" charset="0"/>
              </a:rPr>
              <a:t>Porta Romana, </a:t>
            </a:r>
            <a:r>
              <a:rPr lang="it-IT" sz="1600" b="1" dirty="0" smtClean="0">
                <a:solidFill>
                  <a:schemeClr val="tx2">
                    <a:lumMod val="50000"/>
                  </a:schemeClr>
                </a:solidFill>
                <a:latin typeface="Times New Roman" panose="02020603050405020304" pitchFamily="18" charset="0"/>
                <a:cs typeface="Times New Roman" panose="02020603050405020304" pitchFamily="18" charset="0"/>
              </a:rPr>
              <a:t>6 - 20122 </a:t>
            </a:r>
            <a:r>
              <a:rPr lang="it-IT" sz="1600" b="1" dirty="0">
                <a:solidFill>
                  <a:schemeClr val="tx2">
                    <a:lumMod val="50000"/>
                  </a:schemeClr>
                </a:solidFill>
                <a:latin typeface="Times New Roman" panose="02020603050405020304" pitchFamily="18" charset="0"/>
                <a:cs typeface="Times New Roman" panose="02020603050405020304" pitchFamily="18" charset="0"/>
              </a:rPr>
              <a:t>Milano (</a:t>
            </a:r>
            <a:r>
              <a:rPr lang="it-IT" sz="1600" b="1" dirty="0" err="1">
                <a:solidFill>
                  <a:schemeClr val="tx2">
                    <a:lumMod val="50000"/>
                  </a:schemeClr>
                </a:solidFill>
                <a:latin typeface="Times New Roman" panose="02020603050405020304" pitchFamily="18" charset="0"/>
                <a:cs typeface="Times New Roman" panose="02020603050405020304" pitchFamily="18" charset="0"/>
              </a:rPr>
              <a:t>MI</a:t>
            </a:r>
            <a:r>
              <a:rPr lang="it-IT" sz="1600" b="1" dirty="0" smtClean="0">
                <a:solidFill>
                  <a:schemeClr val="tx2">
                    <a:lumMod val="50000"/>
                  </a:schemeClr>
                </a:solidFill>
                <a:latin typeface="Times New Roman" panose="02020603050405020304" pitchFamily="18" charset="0"/>
                <a:cs typeface="Times New Roman" panose="02020603050405020304" pitchFamily="18" charset="0"/>
              </a:rPr>
              <a:t>)</a:t>
            </a:r>
          </a:p>
          <a:p>
            <a:pPr algn="ctr"/>
            <a:r>
              <a:rPr lang="it-IT" sz="1600" b="1" dirty="0" smtClean="0">
                <a:solidFill>
                  <a:schemeClr val="tx2">
                    <a:lumMod val="50000"/>
                  </a:schemeClr>
                </a:solidFill>
                <a:latin typeface="Times New Roman" panose="02020603050405020304" pitchFamily="18" charset="0"/>
                <a:cs typeface="Times New Roman" panose="02020603050405020304" pitchFamily="18" charset="0"/>
              </a:rPr>
              <a:t>Tel.  335-7852437</a:t>
            </a:r>
          </a:p>
          <a:p>
            <a:pPr algn="ctr"/>
            <a:endParaRPr lang="it-IT" sz="1600" b="1" dirty="0" smtClean="0">
              <a:solidFill>
                <a:schemeClr val="tx2">
                  <a:lumMod val="50000"/>
                </a:schemeClr>
              </a:solidFill>
              <a:latin typeface="Times New Roman" panose="02020603050405020304" pitchFamily="18" charset="0"/>
              <a:cs typeface="Times New Roman" panose="02020603050405020304" pitchFamily="18" charset="0"/>
            </a:endParaRPr>
          </a:p>
          <a:p>
            <a:pPr algn="ctr"/>
            <a:r>
              <a:rPr lang="it-IT" sz="1600" b="1" dirty="0" smtClean="0">
                <a:solidFill>
                  <a:schemeClr val="bg1"/>
                </a:solidFill>
                <a:latin typeface="Times New Roman" panose="02020603050405020304" pitchFamily="18" charset="0"/>
                <a:cs typeface="Times New Roman" panose="02020603050405020304" pitchFamily="18" charset="0"/>
              </a:rPr>
              <a:t>Sito web</a:t>
            </a:r>
            <a:r>
              <a:rPr lang="it-IT" sz="1600" dirty="0" smtClean="0">
                <a:latin typeface="Times New Roman" panose="02020603050405020304" pitchFamily="18" charset="0"/>
                <a:cs typeface="Times New Roman" panose="02020603050405020304" pitchFamily="18" charset="0"/>
              </a:rPr>
              <a:t>: </a:t>
            </a:r>
            <a:r>
              <a:rPr lang="it-IT" sz="1600" dirty="0" smtClean="0">
                <a:latin typeface="Times New Roman" panose="02020603050405020304" pitchFamily="18" charset="0"/>
                <a:cs typeface="Times New Roman" panose="02020603050405020304" pitchFamily="18" charset="0"/>
                <a:hlinkClick r:id="rId4"/>
              </a:rPr>
              <a:t>www.aitra.it</a:t>
            </a:r>
            <a:endParaRPr lang="it-IT" sz="1600" dirty="0" smtClean="0">
              <a:latin typeface="Times New Roman" panose="02020603050405020304" pitchFamily="18" charset="0"/>
              <a:cs typeface="Times New Roman" panose="02020603050405020304" pitchFamily="18" charset="0"/>
            </a:endParaRPr>
          </a:p>
          <a:p>
            <a:pPr algn="ctr"/>
            <a:endParaRPr lang="it-IT" sz="1600" dirty="0">
              <a:latin typeface="Times New Roman" panose="02020603050405020304" pitchFamily="18" charset="0"/>
              <a:cs typeface="Times New Roman" panose="02020603050405020304" pitchFamily="18" charset="0"/>
            </a:endParaRPr>
          </a:p>
          <a:p>
            <a:pPr algn="ctr"/>
            <a:r>
              <a:rPr lang="it-IT" sz="1600" b="1" dirty="0">
                <a:solidFill>
                  <a:schemeClr val="bg1"/>
                </a:solidFill>
                <a:latin typeface="Times New Roman" panose="02020603050405020304" pitchFamily="18" charset="0"/>
                <a:cs typeface="Times New Roman" panose="02020603050405020304" pitchFamily="18" charset="0"/>
              </a:rPr>
              <a:t>E-mail: </a:t>
            </a:r>
            <a:r>
              <a:rPr lang="it-IT" sz="1600" b="1" dirty="0" smtClean="0">
                <a:solidFill>
                  <a:schemeClr val="bg1"/>
                </a:solidFill>
                <a:latin typeface="Times New Roman" panose="02020603050405020304" pitchFamily="18" charset="0"/>
                <a:cs typeface="Times New Roman" panose="02020603050405020304" pitchFamily="18" charset="0"/>
                <a:hlinkClick r:id="rId5"/>
              </a:rPr>
              <a:t>associazione.aitra@gmail.com</a:t>
            </a:r>
            <a:endParaRPr lang="it-IT" sz="1600" b="1" dirty="0" smtClean="0">
              <a:solidFill>
                <a:schemeClr val="bg1"/>
              </a:solidFill>
              <a:latin typeface="Times New Roman" panose="02020603050405020304" pitchFamily="18" charset="0"/>
              <a:cs typeface="Times New Roman" panose="02020603050405020304" pitchFamily="18" charset="0"/>
            </a:endParaRPr>
          </a:p>
          <a:p>
            <a:pPr algn="ctr"/>
            <a:r>
              <a:rPr lang="it-IT" sz="1600" b="1">
                <a:solidFill>
                  <a:schemeClr val="bg1"/>
                </a:solidFill>
                <a:latin typeface="Times New Roman" panose="02020603050405020304" pitchFamily="18" charset="0"/>
                <a:cs typeface="Times New Roman" panose="02020603050405020304" pitchFamily="18" charset="0"/>
              </a:rPr>
              <a:t>s</a:t>
            </a:r>
            <a:r>
              <a:rPr lang="it-IT" sz="1600" b="1" smtClean="0">
                <a:solidFill>
                  <a:schemeClr val="bg1"/>
                </a:solidFill>
                <a:latin typeface="Times New Roman" panose="02020603050405020304" pitchFamily="18" charset="0"/>
                <a:cs typeface="Times New Roman" panose="02020603050405020304" pitchFamily="18" charset="0"/>
              </a:rPr>
              <a:t>ervizi.aitra@gmail.com</a:t>
            </a:r>
            <a:endParaRPr lang="it-IT" sz="1600" b="1" dirty="0" smtClean="0">
              <a:solidFill>
                <a:schemeClr val="bg1"/>
              </a:solidFill>
              <a:latin typeface="Times New Roman" panose="02020603050405020304" pitchFamily="18" charset="0"/>
              <a:cs typeface="Times New Roman" panose="02020603050405020304" pitchFamily="18" charset="0"/>
            </a:endParaRPr>
          </a:p>
          <a:p>
            <a:pPr algn="ctr"/>
            <a:endParaRPr lang="it-IT" sz="1600" b="1" dirty="0" smtClean="0">
              <a:solidFill>
                <a:schemeClr val="bg1"/>
              </a:solidFill>
              <a:latin typeface="Times New Roman" panose="02020603050405020304" pitchFamily="18" charset="0"/>
              <a:cs typeface="Times New Roman" panose="02020603050405020304" pitchFamily="18" charset="0"/>
            </a:endParaRPr>
          </a:p>
          <a:p>
            <a:pPr algn="ctr"/>
            <a:r>
              <a:rPr lang="it-IT" sz="1600" b="1" dirty="0" smtClean="0">
                <a:solidFill>
                  <a:schemeClr val="bg1"/>
                </a:solidFill>
                <a:latin typeface="Times New Roman" panose="02020603050405020304" pitchFamily="18" charset="0"/>
                <a:cs typeface="Times New Roman" panose="02020603050405020304" pitchFamily="18" charset="0"/>
              </a:rPr>
              <a:t>Gruppo </a:t>
            </a:r>
            <a:r>
              <a:rPr lang="it-IT" sz="1600" b="1" dirty="0" err="1" smtClean="0">
                <a:solidFill>
                  <a:schemeClr val="bg1"/>
                </a:solidFill>
                <a:latin typeface="Times New Roman" panose="02020603050405020304" pitchFamily="18" charset="0"/>
                <a:cs typeface="Times New Roman" panose="02020603050405020304" pitchFamily="18" charset="0"/>
              </a:rPr>
              <a:t>Linkedin</a:t>
            </a:r>
            <a:r>
              <a:rPr lang="it-IT" sz="1600" b="1" dirty="0" smtClean="0">
                <a:solidFill>
                  <a:schemeClr val="bg1"/>
                </a:solidFill>
                <a:latin typeface="Times New Roman" panose="02020603050405020304" pitchFamily="18" charset="0"/>
                <a:cs typeface="Times New Roman" panose="02020603050405020304" pitchFamily="18" charset="0"/>
              </a:rPr>
              <a:t>:  </a:t>
            </a:r>
            <a:r>
              <a:rPr lang="it-IT" sz="1600" b="1" dirty="0" smtClean="0"/>
              <a:t>www.linkedin.com/</a:t>
            </a:r>
            <a:r>
              <a:rPr lang="it-IT" sz="1600" b="1" dirty="0" err="1" smtClean="0"/>
              <a:t>grps</a:t>
            </a:r>
            <a:r>
              <a:rPr lang="it-IT" sz="1600" b="1" dirty="0" smtClean="0"/>
              <a:t>/AITRA-Associazione-Italiana-Trasparenza-Anticorruzione-835132</a:t>
            </a:r>
            <a:endParaRPr lang="it-IT" sz="1600" b="1" dirty="0">
              <a:solidFill>
                <a:schemeClr val="bg1"/>
              </a:solidFill>
              <a:latin typeface="Times New Roman" panose="02020603050405020304" pitchFamily="18" charset="0"/>
              <a:cs typeface="Times New Roman" panose="02020603050405020304" pitchFamily="18" charset="0"/>
            </a:endParaRPr>
          </a:p>
        </p:txBody>
      </p:sp>
      <p:pic>
        <p:nvPicPr>
          <p:cNvPr id="8" name="Picture 9"/>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7622984" y="47747"/>
            <a:ext cx="1334818" cy="1602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Segnaposto numero diapositiva 8"/>
          <p:cNvSpPr>
            <a:spLocks noGrp="1"/>
          </p:cNvSpPr>
          <p:nvPr>
            <p:ph type="sldNum" sz="quarter" idx="12"/>
          </p:nvPr>
        </p:nvSpPr>
        <p:spPr/>
        <p:txBody>
          <a:bodyPr/>
          <a:lstStyle/>
          <a:p>
            <a:fld id="{6F84C865-BD2C-4149-ABF1-6A936EC43805}" type="slidenum">
              <a:rPr lang="it-IT" smtClean="0"/>
              <a:pPr/>
              <a:t>35</a:t>
            </a:fld>
            <a:endParaRPr lang="it-IT"/>
          </a:p>
        </p:txBody>
      </p:sp>
    </p:spTree>
    <p:extLst>
      <p:ext uri="{BB962C8B-B14F-4D97-AF65-F5344CB8AC3E}">
        <p14:creationId xmlns:p14="http://schemas.microsoft.com/office/powerpoint/2010/main" val="38937139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4</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Definizioni</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3970318"/>
          </a:xfrm>
          <a:prstGeom prst="rect">
            <a:avLst/>
          </a:prstGeom>
          <a:noFill/>
        </p:spPr>
        <p:txBody>
          <a:bodyPr wrap="square" rtlCol="0">
            <a:spAutoFit/>
          </a:bodyPr>
          <a:lstStyle/>
          <a:p>
            <a:pPr algn="ctr"/>
            <a:r>
              <a:rPr lang="it-IT" b="1" dirty="0" smtClean="0">
                <a:solidFill>
                  <a:srgbClr val="C00000"/>
                </a:solidFill>
              </a:rPr>
              <a:t>TRASPARENZA</a:t>
            </a:r>
          </a:p>
          <a:p>
            <a:pPr algn="ctr"/>
            <a:endParaRPr lang="it-IT" dirty="0" smtClean="0"/>
          </a:p>
          <a:p>
            <a:pPr algn="ctr"/>
            <a:r>
              <a:rPr lang="it-IT" b="1" i="1" dirty="0" smtClean="0"/>
              <a:t>Art. 1 </a:t>
            </a:r>
            <a:r>
              <a:rPr lang="it-IT" b="1" i="1" dirty="0" err="1" smtClean="0"/>
              <a:t>D.Lgs.</a:t>
            </a:r>
            <a:r>
              <a:rPr lang="it-IT" b="1" i="1" dirty="0" smtClean="0"/>
              <a:t> 33/2013</a:t>
            </a:r>
          </a:p>
          <a:p>
            <a:pPr algn="ctr"/>
            <a:endParaRPr lang="it-IT" dirty="0"/>
          </a:p>
          <a:p>
            <a:pPr algn="just"/>
            <a:r>
              <a:rPr lang="it-IT" b="1" dirty="0"/>
              <a:t>a</a:t>
            </a:r>
            <a:r>
              <a:rPr lang="it-IT" b="1" dirty="0" smtClean="0"/>
              <a:t>ccessibilità totale</a:t>
            </a:r>
            <a:r>
              <a:rPr lang="it-IT" dirty="0" smtClean="0"/>
              <a:t> di </a:t>
            </a:r>
            <a:r>
              <a:rPr lang="it-IT" b="1" dirty="0" smtClean="0"/>
              <a:t>dati</a:t>
            </a:r>
            <a:r>
              <a:rPr lang="it-IT" dirty="0" smtClean="0"/>
              <a:t> e </a:t>
            </a:r>
            <a:r>
              <a:rPr lang="it-IT" b="1" dirty="0" smtClean="0"/>
              <a:t>documenti</a:t>
            </a:r>
            <a:r>
              <a:rPr lang="it-IT" dirty="0" smtClean="0"/>
              <a:t> detenuti dalle pubbliche amministrazioni allo scopo di </a:t>
            </a:r>
            <a:r>
              <a:rPr lang="it-IT" b="1" dirty="0" smtClean="0"/>
              <a:t>tutelare i diritti dei cittadini, promuovere la partecipazione degli interessati all’attività amministrativa e favorire forme diffuse di controllo </a:t>
            </a:r>
            <a:r>
              <a:rPr lang="it-IT" dirty="0" smtClean="0"/>
              <a:t>sul perseguimento delle funzioni istituzionali e sull’utilizzo delle risorse pubbliche.</a:t>
            </a:r>
          </a:p>
          <a:p>
            <a:pPr algn="just"/>
            <a:endParaRPr lang="it-IT" dirty="0"/>
          </a:p>
          <a:p>
            <a:pPr algn="just"/>
            <a:r>
              <a:rPr lang="it-IT" dirty="0" smtClean="0"/>
              <a:t>La conoscibilità generalizzata degli atti amministrativi diviene la </a:t>
            </a:r>
            <a:r>
              <a:rPr lang="it-IT" b="1" dirty="0" smtClean="0"/>
              <a:t>regola</a:t>
            </a:r>
            <a:r>
              <a:rPr lang="it-IT" dirty="0" smtClean="0"/>
              <a:t>, essendo ormai l’ordinamento decisamente improntato ad una </a:t>
            </a:r>
            <a:r>
              <a:rPr lang="it-IT" b="1" dirty="0" smtClean="0"/>
              <a:t>netta preferenza per la trasparenza dell’attività amministrativa</a:t>
            </a:r>
            <a:r>
              <a:rPr lang="it-IT" dirty="0" smtClean="0"/>
              <a:t>, con l’unica eccezione della tutela di interessi (pubblici o privati) che potrebbero essere lesi o pregiudicati dalla rivelazione di certe informazioni.</a:t>
            </a:r>
            <a:endParaRPr lang="it-IT" b="1" dirty="0" smtClean="0"/>
          </a:p>
        </p:txBody>
      </p:sp>
    </p:spTree>
    <p:extLst>
      <p:ext uri="{BB962C8B-B14F-4D97-AF65-F5344CB8AC3E}">
        <p14:creationId xmlns:p14="http://schemas.microsoft.com/office/powerpoint/2010/main" val="11196343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5</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Definizioni</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4093428"/>
          </a:xfrm>
          <a:prstGeom prst="rect">
            <a:avLst/>
          </a:prstGeom>
          <a:noFill/>
        </p:spPr>
        <p:txBody>
          <a:bodyPr wrap="square" rtlCol="0">
            <a:spAutoFit/>
          </a:bodyPr>
          <a:lstStyle/>
          <a:p>
            <a:pPr algn="just"/>
            <a:r>
              <a:rPr lang="it-IT" sz="2000" dirty="0" smtClean="0"/>
              <a:t>La trasparenza si pone come </a:t>
            </a:r>
            <a:r>
              <a:rPr lang="it-IT" sz="2000" b="1" dirty="0" smtClean="0"/>
              <a:t>forma di prevenzione dei fenomeni corruttivi </a:t>
            </a:r>
            <a:r>
              <a:rPr lang="it-IT" sz="2000" dirty="0" smtClean="0"/>
              <a:t>e </a:t>
            </a:r>
            <a:r>
              <a:rPr lang="it-IT" sz="2000" b="1" dirty="0" smtClean="0"/>
              <a:t>strumento di riavvicinamento del cittadino </a:t>
            </a:r>
            <a:r>
              <a:rPr lang="it-IT" sz="2000" dirty="0" smtClean="0"/>
              <a:t>alla pubblica amministrazione.</a:t>
            </a:r>
          </a:p>
          <a:p>
            <a:pPr algn="just"/>
            <a:endParaRPr lang="it-IT" sz="2000" dirty="0"/>
          </a:p>
          <a:p>
            <a:pPr algn="just"/>
            <a:r>
              <a:rPr lang="it-IT" sz="2000" dirty="0" smtClean="0"/>
              <a:t>La </a:t>
            </a:r>
            <a:r>
              <a:rPr lang="it-IT" sz="2000" b="1" dirty="0" smtClean="0"/>
              <a:t>sezione Amministrazione trasparente </a:t>
            </a:r>
            <a:r>
              <a:rPr lang="it-IT" sz="2000" dirty="0" smtClean="0"/>
              <a:t>ha lo scopo di </a:t>
            </a:r>
            <a:r>
              <a:rPr lang="it-IT" sz="2000" b="1" dirty="0" smtClean="0"/>
              <a:t>rendere conoscibile l’attività dell’amministrazione </a:t>
            </a:r>
            <a:r>
              <a:rPr lang="it-IT" sz="2000" dirty="0" smtClean="0"/>
              <a:t>e permette il </a:t>
            </a:r>
            <a:r>
              <a:rPr lang="it-IT" sz="2000" b="1" dirty="0" smtClean="0"/>
              <a:t>controllo da parte dei cittadini</a:t>
            </a:r>
            <a:r>
              <a:rPr lang="it-IT" sz="2000" dirty="0" smtClean="0"/>
              <a:t>. </a:t>
            </a:r>
          </a:p>
          <a:p>
            <a:pPr algn="ctr"/>
            <a:r>
              <a:rPr lang="it-IT" sz="2000" b="1" dirty="0" smtClean="0">
                <a:solidFill>
                  <a:srgbClr val="C00000"/>
                </a:solidFill>
              </a:rPr>
              <a:t>OBIETTIVI</a:t>
            </a:r>
          </a:p>
          <a:p>
            <a:pPr algn="ctr"/>
            <a:endParaRPr lang="it-IT" sz="2000" b="1" dirty="0" smtClean="0"/>
          </a:p>
          <a:p>
            <a:pPr marL="342900" indent="-342900" algn="just">
              <a:buFont typeface="Wingdings" panose="05000000000000000000" pitchFamily="2" charset="2"/>
              <a:buChar char="ü"/>
            </a:pPr>
            <a:r>
              <a:rPr lang="it-IT" sz="2000" dirty="0" smtClean="0"/>
              <a:t>Favorire anticorruzione;</a:t>
            </a:r>
          </a:p>
          <a:p>
            <a:pPr marL="342900" indent="-342900" algn="just">
              <a:buFont typeface="Wingdings" panose="05000000000000000000" pitchFamily="2" charset="2"/>
              <a:buChar char="ü"/>
            </a:pPr>
            <a:r>
              <a:rPr lang="it-IT" sz="2000" dirty="0" smtClean="0"/>
              <a:t>Controllo generalizzato per le pubbliche amministrazioni;</a:t>
            </a:r>
          </a:p>
          <a:p>
            <a:pPr marL="342900" indent="-342900" algn="just">
              <a:buFont typeface="Wingdings" panose="05000000000000000000" pitchFamily="2" charset="2"/>
              <a:buChar char="ü"/>
            </a:pPr>
            <a:r>
              <a:rPr lang="it-IT" sz="2000" dirty="0" smtClean="0"/>
              <a:t>Accesso semplificato a dati, documenti e informazioni delle pubbliche amministrazioni.</a:t>
            </a:r>
          </a:p>
        </p:txBody>
      </p:sp>
    </p:spTree>
    <p:extLst>
      <p:ext uri="{BB962C8B-B14F-4D97-AF65-F5344CB8AC3E}">
        <p14:creationId xmlns:p14="http://schemas.microsoft.com/office/powerpoint/2010/main" val="1198630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6</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err="1" smtClean="0">
                <a:solidFill>
                  <a:schemeClr val="tx2">
                    <a:lumMod val="50000"/>
                  </a:schemeClr>
                </a:solidFill>
                <a:latin typeface="Times New Roman" panose="02020603050405020304" pitchFamily="18" charset="0"/>
                <a:cs typeface="Times New Roman" panose="02020603050405020304" pitchFamily="18" charset="0"/>
              </a:rPr>
              <a:t>D.Lgs.</a:t>
            </a:r>
            <a:r>
              <a:rPr lang="it-IT" b="1" dirty="0" smtClean="0">
                <a:solidFill>
                  <a:schemeClr val="tx2">
                    <a:lumMod val="50000"/>
                  </a:schemeClr>
                </a:solidFill>
                <a:latin typeface="Times New Roman" panose="02020603050405020304" pitchFamily="18" charset="0"/>
                <a:cs typeface="Times New Roman" panose="02020603050405020304" pitchFamily="18" charset="0"/>
              </a:rPr>
              <a:t> 33/2013</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4401205"/>
          </a:xfrm>
          <a:prstGeom prst="rect">
            <a:avLst/>
          </a:prstGeom>
          <a:noFill/>
        </p:spPr>
        <p:txBody>
          <a:bodyPr wrap="square" rtlCol="0">
            <a:spAutoFit/>
          </a:bodyPr>
          <a:lstStyle/>
          <a:p>
            <a:pPr algn="just"/>
            <a:r>
              <a:rPr lang="it-IT" sz="2000" b="1" dirty="0" smtClean="0">
                <a:solidFill>
                  <a:srgbClr val="C00000"/>
                </a:solidFill>
              </a:rPr>
              <a:t>Art. 2-</a:t>
            </a:r>
            <a:r>
              <a:rPr lang="it-IT" sz="2000" b="1" i="1" dirty="0" smtClean="0">
                <a:solidFill>
                  <a:srgbClr val="C00000"/>
                </a:solidFill>
              </a:rPr>
              <a:t>bis</a:t>
            </a:r>
            <a:r>
              <a:rPr lang="it-IT" sz="2000" b="1" dirty="0" smtClean="0">
                <a:solidFill>
                  <a:srgbClr val="C00000"/>
                </a:solidFill>
              </a:rPr>
              <a:t>. Ambito soggettivo di applicazione</a:t>
            </a:r>
          </a:p>
          <a:p>
            <a:pPr algn="just"/>
            <a:endParaRPr lang="it-IT" sz="2000" dirty="0" smtClean="0"/>
          </a:p>
          <a:p>
            <a:pPr algn="just"/>
            <a:r>
              <a:rPr lang="it-IT" sz="2000" dirty="0" smtClean="0"/>
              <a:t>La disciplina si applica a:</a:t>
            </a:r>
          </a:p>
          <a:p>
            <a:pPr marL="342900" indent="-342900" algn="just">
              <a:buFontTx/>
              <a:buChar char="-"/>
            </a:pPr>
            <a:r>
              <a:rPr lang="it-IT" sz="2000" b="1" dirty="0" smtClean="0"/>
              <a:t>Pubbliche amministrazioni</a:t>
            </a:r>
            <a:r>
              <a:rPr lang="it-IT" sz="2000" dirty="0" smtClean="0"/>
              <a:t> (definite da art. 1, c. 2 </a:t>
            </a:r>
            <a:r>
              <a:rPr lang="it-IT" sz="2000" dirty="0" err="1" smtClean="0"/>
              <a:t>D.Lgs.</a:t>
            </a:r>
            <a:r>
              <a:rPr lang="it-IT" sz="2000" dirty="0" smtClean="0"/>
              <a:t> 165/2001), autorità portuali, autorità amministrative indipendenti di garanzia, vigilanza e regolazione;</a:t>
            </a:r>
          </a:p>
          <a:p>
            <a:pPr marL="342900" indent="-342900" algn="just">
              <a:buFontTx/>
              <a:buChar char="-"/>
            </a:pPr>
            <a:r>
              <a:rPr lang="it-IT" sz="2000" b="1" dirty="0" smtClean="0"/>
              <a:t>Enti pubblici economici, ordini professionali, società in controllo pubblico e partecipazione pubblica, associazioni, fondazioni ed enti di diritto privato </a:t>
            </a:r>
            <a:r>
              <a:rPr lang="it-IT" sz="2000" dirty="0" smtClean="0"/>
              <a:t>con bilancio superiore a 500 mila Euro la cui attività sia finanziata in modo maggioritario per almeno due esercizi finanziari consecutivi nell’ultimo triennio da PA e in cui i titolari-componenti dell’organo d’amministrazione o di indirizzo sia designata da PA / che esercitano funzioni amministrative, attività di produzione di beni e servizi a favore di PA o di gestione di servizi pubblici.</a:t>
            </a:r>
            <a:endParaRPr lang="it-IT" sz="2000" b="1" dirty="0" smtClean="0"/>
          </a:p>
        </p:txBody>
      </p:sp>
    </p:spTree>
    <p:extLst>
      <p:ext uri="{BB962C8B-B14F-4D97-AF65-F5344CB8AC3E}">
        <p14:creationId xmlns:p14="http://schemas.microsoft.com/office/powerpoint/2010/main" val="3917230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7</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err="1" smtClean="0">
                <a:solidFill>
                  <a:schemeClr val="tx2">
                    <a:lumMod val="50000"/>
                  </a:schemeClr>
                </a:solidFill>
                <a:latin typeface="Times New Roman" panose="02020603050405020304" pitchFamily="18" charset="0"/>
                <a:cs typeface="Times New Roman" panose="02020603050405020304" pitchFamily="18" charset="0"/>
              </a:rPr>
              <a:t>D.Lgs.</a:t>
            </a:r>
            <a:r>
              <a:rPr lang="it-IT" b="1" dirty="0" smtClean="0">
                <a:solidFill>
                  <a:schemeClr val="tx2">
                    <a:lumMod val="50000"/>
                  </a:schemeClr>
                </a:solidFill>
                <a:latin typeface="Times New Roman" panose="02020603050405020304" pitchFamily="18" charset="0"/>
                <a:cs typeface="Times New Roman" panose="02020603050405020304" pitchFamily="18" charset="0"/>
              </a:rPr>
              <a:t> 33/2013</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4247317"/>
          </a:xfrm>
          <a:prstGeom prst="rect">
            <a:avLst/>
          </a:prstGeom>
          <a:noFill/>
        </p:spPr>
        <p:txBody>
          <a:bodyPr wrap="square" rtlCol="0">
            <a:spAutoFit/>
          </a:bodyPr>
          <a:lstStyle/>
          <a:p>
            <a:pPr algn="just"/>
            <a:r>
              <a:rPr lang="it-IT" b="1" dirty="0" smtClean="0">
                <a:solidFill>
                  <a:srgbClr val="C00000"/>
                </a:solidFill>
              </a:rPr>
              <a:t>Art. 3. Pubblicità e diritto alla conoscibilità</a:t>
            </a:r>
          </a:p>
          <a:p>
            <a:pPr algn="just"/>
            <a:endParaRPr lang="it-IT" dirty="0" smtClean="0"/>
          </a:p>
          <a:p>
            <a:pPr algn="just"/>
            <a:r>
              <a:rPr lang="it-IT" b="1" dirty="0" smtClean="0"/>
              <a:t>Tutti i documenti, le informazioni e i dati oggetto di accesso civico</a:t>
            </a:r>
            <a:r>
              <a:rPr lang="it-IT" dirty="0" smtClean="0"/>
              <a:t>, ivi compresi quelli oggetto di pubblicazione obbligatoria ai sensi della normativa vigente </a:t>
            </a:r>
            <a:r>
              <a:rPr lang="it-IT" b="1" dirty="0" smtClean="0"/>
              <a:t>sono pubblici e chiunque ha diritto di conoscerli, di fruirne gratuitamente, di utilizzarli e riutilizzarli.</a:t>
            </a:r>
            <a:endParaRPr lang="it-IT" dirty="0"/>
          </a:p>
          <a:p>
            <a:pPr algn="just"/>
            <a:endParaRPr lang="it-IT" b="1" dirty="0" smtClean="0"/>
          </a:p>
          <a:p>
            <a:pPr algn="just"/>
            <a:r>
              <a:rPr lang="it-IT" b="1" dirty="0">
                <a:solidFill>
                  <a:srgbClr val="C00000"/>
                </a:solidFill>
              </a:rPr>
              <a:t>Art. </a:t>
            </a:r>
            <a:r>
              <a:rPr lang="it-IT" b="1" dirty="0" smtClean="0">
                <a:solidFill>
                  <a:srgbClr val="C00000"/>
                </a:solidFill>
              </a:rPr>
              <a:t>6. Qualità delle informazioni</a:t>
            </a:r>
            <a:endParaRPr lang="it-IT" b="1" dirty="0">
              <a:solidFill>
                <a:srgbClr val="C00000"/>
              </a:solidFill>
            </a:endParaRPr>
          </a:p>
          <a:p>
            <a:pPr algn="just"/>
            <a:endParaRPr lang="it-IT" dirty="0"/>
          </a:p>
          <a:p>
            <a:pPr algn="just"/>
            <a:r>
              <a:rPr lang="it-IT" dirty="0" smtClean="0"/>
              <a:t>Le pubbliche amministrazioni garantiscono la qualità delle informazioni riportate nei siti istituzionali nel rispetto degli obblighi di pubblicazione previsti dalla legge, assicurandone </a:t>
            </a:r>
            <a:r>
              <a:rPr lang="it-IT" b="1" dirty="0" smtClean="0"/>
              <a:t>l’integrità, il costante aggiornamento, la completezza, la tempestività, la semplicità di consultazione, la comprensibilità, l’omogeneità, la facile accessibilità, </a:t>
            </a:r>
            <a:r>
              <a:rPr lang="it-IT" dirty="0" smtClean="0"/>
              <a:t>nonché la </a:t>
            </a:r>
            <a:r>
              <a:rPr lang="it-IT" b="1" dirty="0" smtClean="0"/>
              <a:t>conformità ai documenti originali</a:t>
            </a:r>
            <a:r>
              <a:rPr lang="it-IT" dirty="0" smtClean="0"/>
              <a:t> in possesso dell’amministrazione, l’indicazione della loro provenienza e la </a:t>
            </a:r>
            <a:r>
              <a:rPr lang="it-IT" dirty="0" err="1" smtClean="0"/>
              <a:t>riutilzzabilità</a:t>
            </a:r>
            <a:r>
              <a:rPr lang="it-IT" dirty="0" smtClean="0"/>
              <a:t>.</a:t>
            </a:r>
          </a:p>
        </p:txBody>
      </p:sp>
    </p:spTree>
    <p:extLst>
      <p:ext uri="{BB962C8B-B14F-4D97-AF65-F5344CB8AC3E}">
        <p14:creationId xmlns:p14="http://schemas.microsoft.com/office/powerpoint/2010/main" val="24674045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8</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err="1" smtClean="0">
                <a:solidFill>
                  <a:schemeClr val="tx2">
                    <a:lumMod val="50000"/>
                  </a:schemeClr>
                </a:solidFill>
                <a:latin typeface="Times New Roman" panose="02020603050405020304" pitchFamily="18" charset="0"/>
                <a:cs typeface="Times New Roman" panose="02020603050405020304" pitchFamily="18" charset="0"/>
              </a:rPr>
              <a:t>D.Lgs.</a:t>
            </a:r>
            <a:r>
              <a:rPr lang="it-IT" b="1" dirty="0" smtClean="0">
                <a:solidFill>
                  <a:schemeClr val="tx2">
                    <a:lumMod val="50000"/>
                  </a:schemeClr>
                </a:solidFill>
                <a:latin typeface="Times New Roman" panose="02020603050405020304" pitchFamily="18" charset="0"/>
                <a:cs typeface="Times New Roman" panose="02020603050405020304" pitchFamily="18" charset="0"/>
              </a:rPr>
              <a:t> 33/2013</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4462760"/>
          </a:xfrm>
          <a:prstGeom prst="rect">
            <a:avLst/>
          </a:prstGeom>
          <a:noFill/>
        </p:spPr>
        <p:txBody>
          <a:bodyPr wrap="square" rtlCol="0">
            <a:spAutoFit/>
          </a:bodyPr>
          <a:lstStyle/>
          <a:p>
            <a:pPr algn="just"/>
            <a:r>
              <a:rPr lang="it-IT" b="1" dirty="0" smtClean="0">
                <a:solidFill>
                  <a:srgbClr val="C00000"/>
                </a:solidFill>
              </a:rPr>
              <a:t>Art. 7. Dati aperti e riutilizzo</a:t>
            </a:r>
          </a:p>
          <a:p>
            <a:pPr algn="just"/>
            <a:endParaRPr lang="it-IT" dirty="0" smtClean="0"/>
          </a:p>
          <a:p>
            <a:pPr algn="just"/>
            <a:r>
              <a:rPr lang="it-IT" dirty="0" smtClean="0"/>
              <a:t>I documenti, le informazioni e i dati oggetto di pubblicazione obbligatoria ai sensi della normativa vigente, sono pubblicati in </a:t>
            </a:r>
            <a:r>
              <a:rPr lang="it-IT" b="1" dirty="0" smtClean="0"/>
              <a:t>formato di tipo aperto </a:t>
            </a:r>
            <a:r>
              <a:rPr lang="it-IT" dirty="0" smtClean="0"/>
              <a:t>(art. 1 CAD </a:t>
            </a:r>
            <a:r>
              <a:rPr lang="it-IT" dirty="0" err="1" smtClean="0"/>
              <a:t>D.Lgs.</a:t>
            </a:r>
            <a:r>
              <a:rPr lang="it-IT" dirty="0" smtClean="0"/>
              <a:t> 82/2005), e sono </a:t>
            </a:r>
            <a:r>
              <a:rPr lang="it-IT" b="1" dirty="0" smtClean="0"/>
              <a:t>riutilizzabili</a:t>
            </a:r>
            <a:r>
              <a:rPr lang="it-IT" dirty="0" smtClean="0"/>
              <a:t> senza ulteriori restrizioni diverse dall’obbligo di citare la fonte e rispettarne l’integrità.</a:t>
            </a:r>
            <a:endParaRPr lang="it-IT" dirty="0"/>
          </a:p>
          <a:p>
            <a:pPr algn="just"/>
            <a:r>
              <a:rPr lang="it-IT" sz="1600" b="1" dirty="0" smtClean="0">
                <a:solidFill>
                  <a:srgbClr val="C00000"/>
                </a:solidFill>
              </a:rPr>
              <a:t>formato aperto</a:t>
            </a:r>
            <a:r>
              <a:rPr lang="it-IT" sz="1600" b="1" dirty="0" smtClean="0"/>
              <a:t>: </a:t>
            </a:r>
            <a:r>
              <a:rPr lang="it-IT" sz="1600" i="1" dirty="0" smtClean="0"/>
              <a:t>formato di dati reso pubblico, documentato esaustivamente e neutro rispetto agli strumenti tecnologici necessari per la fruizione dei dati stessi</a:t>
            </a:r>
            <a:endParaRPr lang="it-IT" sz="1600" i="1" dirty="0"/>
          </a:p>
          <a:p>
            <a:pPr algn="just"/>
            <a:endParaRPr lang="it-IT" b="1" dirty="0" smtClean="0"/>
          </a:p>
          <a:p>
            <a:pPr algn="just"/>
            <a:r>
              <a:rPr lang="it-IT" b="1" dirty="0">
                <a:solidFill>
                  <a:srgbClr val="C00000"/>
                </a:solidFill>
              </a:rPr>
              <a:t>Art. </a:t>
            </a:r>
            <a:r>
              <a:rPr lang="it-IT" b="1" dirty="0" smtClean="0">
                <a:solidFill>
                  <a:srgbClr val="C00000"/>
                </a:solidFill>
              </a:rPr>
              <a:t>8. Decorrenza e durata dell’obbligo di pubblicazione</a:t>
            </a:r>
            <a:endParaRPr lang="it-IT" b="1" dirty="0">
              <a:solidFill>
                <a:srgbClr val="C00000"/>
              </a:solidFill>
            </a:endParaRPr>
          </a:p>
          <a:p>
            <a:pPr algn="just"/>
            <a:endParaRPr lang="it-IT" dirty="0"/>
          </a:p>
          <a:p>
            <a:pPr algn="just"/>
            <a:r>
              <a:rPr lang="it-IT" dirty="0" smtClean="0"/>
              <a:t>I dati, le informazioni e i documenti oggetto di pubblicazione obbligatoria sono </a:t>
            </a:r>
            <a:r>
              <a:rPr lang="it-IT" b="1" dirty="0" smtClean="0"/>
              <a:t>pubblicati per un periodo di 5 anni</a:t>
            </a:r>
            <a:r>
              <a:rPr lang="it-IT" dirty="0" smtClean="0"/>
              <a:t>, decorrenti dal 1° gennaio dell’anno successivo a quello in cui decorre l’obbligo di pubblicazione, e comunque fino a che gli atti pubblicati producono i loro effetti, fatti salvi i diversi termini previsti dalla normativa in materia di trattamento dei dati personali</a:t>
            </a:r>
          </a:p>
        </p:txBody>
      </p:sp>
    </p:spTree>
    <p:extLst>
      <p:ext uri="{BB962C8B-B14F-4D97-AF65-F5344CB8AC3E}">
        <p14:creationId xmlns:p14="http://schemas.microsoft.com/office/powerpoint/2010/main" val="3260976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740352" y="47747"/>
            <a:ext cx="1217450" cy="114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egnaposto numero diapositiva 1"/>
          <p:cNvSpPr>
            <a:spLocks noGrp="1"/>
          </p:cNvSpPr>
          <p:nvPr>
            <p:ph type="sldNum" sz="quarter" idx="12"/>
          </p:nvPr>
        </p:nvSpPr>
        <p:spPr/>
        <p:txBody>
          <a:bodyPr/>
          <a:lstStyle/>
          <a:p>
            <a:fld id="{6F84C865-BD2C-4149-ABF1-6A936EC43805}" type="slidenum">
              <a:rPr lang="it-IT" smtClean="0"/>
              <a:pPr/>
              <a:t>9</a:t>
            </a:fld>
            <a:endParaRPr lang="it-IT" dirty="0"/>
          </a:p>
        </p:txBody>
      </p:sp>
      <p:sp>
        <p:nvSpPr>
          <p:cNvPr id="3" name="Nastro perforato 2"/>
          <p:cNvSpPr/>
          <p:nvPr/>
        </p:nvSpPr>
        <p:spPr>
          <a:xfrm>
            <a:off x="611560" y="1268760"/>
            <a:ext cx="7993063" cy="201612"/>
          </a:xfrm>
          <a:prstGeom prst="flowChartPunchedTape">
            <a:avLst/>
          </a:prstGeom>
          <a:gradFill>
            <a:gsLst>
              <a:gs pos="0">
                <a:srgbClr val="FF0000"/>
              </a:gs>
              <a:gs pos="45000">
                <a:schemeClr val="bg1"/>
              </a:gs>
              <a:gs pos="70000">
                <a:srgbClr val="00660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 name="Rettangolo 3"/>
          <p:cNvSpPr/>
          <p:nvPr/>
        </p:nvSpPr>
        <p:spPr>
          <a:xfrm>
            <a:off x="827584" y="476672"/>
            <a:ext cx="7560840" cy="369332"/>
          </a:xfrm>
          <a:prstGeom prst="rect">
            <a:avLst/>
          </a:prstGeom>
        </p:spPr>
        <p:txBody>
          <a:bodyPr wrap="square">
            <a:spAutoFit/>
          </a:bodyPr>
          <a:lstStyle/>
          <a:p>
            <a:pPr algn="ctr">
              <a:defRPr/>
            </a:pPr>
            <a:r>
              <a:rPr lang="it-IT" b="1" dirty="0" smtClean="0">
                <a:solidFill>
                  <a:schemeClr val="tx2">
                    <a:lumMod val="50000"/>
                  </a:schemeClr>
                </a:solidFill>
                <a:latin typeface="Times New Roman" panose="02020603050405020304" pitchFamily="18" charset="0"/>
                <a:cs typeface="Times New Roman" panose="02020603050405020304" pitchFamily="18" charset="0"/>
              </a:rPr>
              <a:t>Definizioni</a:t>
            </a:r>
            <a:endParaRPr lang="it-IT"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CasellaDiTesto 6"/>
          <p:cNvSpPr txBox="1"/>
          <p:nvPr/>
        </p:nvSpPr>
        <p:spPr>
          <a:xfrm>
            <a:off x="611472" y="1628800"/>
            <a:ext cx="7993063" cy="3785652"/>
          </a:xfrm>
          <a:prstGeom prst="rect">
            <a:avLst/>
          </a:prstGeom>
          <a:noFill/>
        </p:spPr>
        <p:txBody>
          <a:bodyPr wrap="square" rtlCol="0">
            <a:spAutoFit/>
          </a:bodyPr>
          <a:lstStyle/>
          <a:p>
            <a:pPr algn="ctr"/>
            <a:r>
              <a:rPr lang="it-IT" sz="2000" b="1" dirty="0" smtClean="0">
                <a:solidFill>
                  <a:srgbClr val="C00000"/>
                </a:solidFill>
              </a:rPr>
              <a:t>ACCESSO CIVICO</a:t>
            </a:r>
          </a:p>
          <a:p>
            <a:pPr algn="ctr"/>
            <a:r>
              <a:rPr lang="it-IT" sz="2000" b="1" dirty="0" smtClean="0">
                <a:solidFill>
                  <a:srgbClr val="C00000"/>
                </a:solidFill>
              </a:rPr>
              <a:t>o accesso civico «semplice»</a:t>
            </a:r>
          </a:p>
          <a:p>
            <a:pPr algn="ctr"/>
            <a:endParaRPr lang="it-IT" sz="2000" dirty="0" smtClean="0"/>
          </a:p>
          <a:p>
            <a:pPr algn="ctr"/>
            <a:r>
              <a:rPr lang="it-IT" sz="2000" b="1" i="1" dirty="0" smtClean="0"/>
              <a:t>Art. 5, comma 1, </a:t>
            </a:r>
            <a:r>
              <a:rPr lang="it-IT" sz="2000" b="1" i="1" dirty="0" err="1" smtClean="0"/>
              <a:t>D.Lgs.</a:t>
            </a:r>
            <a:r>
              <a:rPr lang="it-IT" sz="2000" b="1" i="1" dirty="0" smtClean="0"/>
              <a:t> 33/2013</a:t>
            </a:r>
          </a:p>
          <a:p>
            <a:pPr algn="ctr"/>
            <a:endParaRPr lang="it-IT" sz="2000" dirty="0"/>
          </a:p>
          <a:p>
            <a:pPr algn="just"/>
            <a:r>
              <a:rPr lang="it-IT" sz="2000" b="1" dirty="0" smtClean="0"/>
              <a:t>Obbligo</a:t>
            </a:r>
            <a:r>
              <a:rPr lang="it-IT" sz="2000" dirty="0" smtClean="0"/>
              <a:t> in capo alle pubbliche amministrazioni </a:t>
            </a:r>
            <a:r>
              <a:rPr lang="it-IT" sz="2000" b="1" dirty="0" smtClean="0"/>
              <a:t>di pubblicare documenti, informazioni o dati</a:t>
            </a:r>
            <a:endParaRPr lang="it-IT" sz="2000" dirty="0" smtClean="0"/>
          </a:p>
          <a:p>
            <a:pPr algn="just"/>
            <a:endParaRPr lang="it-IT" sz="2000" dirty="0"/>
          </a:p>
          <a:p>
            <a:pPr algn="just"/>
            <a:r>
              <a:rPr lang="it-IT" sz="2000" dirty="0" smtClean="0"/>
              <a:t>Comporta il </a:t>
            </a:r>
            <a:r>
              <a:rPr lang="it-IT" sz="2000" b="1" dirty="0" smtClean="0"/>
              <a:t>diritto di chiunque di richiedere i medesimi</a:t>
            </a:r>
            <a:r>
              <a:rPr lang="it-IT" sz="2000" dirty="0" smtClean="0"/>
              <a:t> nei casi in cui sia stata omessa la loro pubblicazione</a:t>
            </a:r>
          </a:p>
          <a:p>
            <a:pPr algn="just"/>
            <a:endParaRPr lang="it-IT" sz="2000" dirty="0"/>
          </a:p>
          <a:p>
            <a:pPr algn="just"/>
            <a:endParaRPr lang="it-IT" sz="2000" dirty="0" smtClean="0"/>
          </a:p>
        </p:txBody>
      </p:sp>
    </p:spTree>
    <p:extLst>
      <p:ext uri="{BB962C8B-B14F-4D97-AF65-F5344CB8AC3E}">
        <p14:creationId xmlns:p14="http://schemas.microsoft.com/office/powerpoint/2010/main" val="585896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Format slide AIT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defPPr>
      </a:lstStyle>
    </a:tx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Format slide AITRA</Template>
  <TotalTime>1697</TotalTime>
  <Words>3314</Words>
  <Application>Microsoft Office PowerPoint</Application>
  <PresentationFormat>Presentazione su schermo (4:3)</PresentationFormat>
  <Paragraphs>281</Paragraphs>
  <Slides>35</Slides>
  <Notes>30</Notes>
  <HiddenSlides>0</HiddenSlides>
  <MMClips>0</MMClips>
  <ScaleCrop>false</ScaleCrop>
  <HeadingPairs>
    <vt:vector size="4" baseType="variant">
      <vt:variant>
        <vt:lpstr>Tema</vt:lpstr>
      </vt:variant>
      <vt:variant>
        <vt:i4>1</vt:i4>
      </vt:variant>
      <vt:variant>
        <vt:lpstr>Titoli diapositive</vt:lpstr>
      </vt:variant>
      <vt:variant>
        <vt:i4>35</vt:i4>
      </vt:variant>
    </vt:vector>
  </HeadingPairs>
  <TitlesOfParts>
    <vt:vector size="36" baseType="lpstr">
      <vt:lpstr>Format slide AITRA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Massimo Proietti</dc:creator>
  <cp:lastModifiedBy>Martellino, Giorgio</cp:lastModifiedBy>
  <cp:revision>173</cp:revision>
  <cp:lastPrinted>2018-06-19T08:36:43Z</cp:lastPrinted>
  <dcterms:created xsi:type="dcterms:W3CDTF">2015-11-18T20:42:35Z</dcterms:created>
  <dcterms:modified xsi:type="dcterms:W3CDTF">2018-12-04T08:35:11Z</dcterms:modified>
</cp:coreProperties>
</file>