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60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3" r:id="rId13"/>
    <p:sldId id="271" r:id="rId14"/>
    <p:sldId id="274" r:id="rId15"/>
    <p:sldId id="264" r:id="rId16"/>
    <p:sldId id="272" r:id="rId17"/>
    <p:sldId id="275" r:id="rId18"/>
    <p:sldId id="259" r:id="rId19"/>
  </p:sldIdLst>
  <p:sldSz cx="9144000" cy="6858000" type="screen4x3"/>
  <p:notesSz cx="6805613" cy="99441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3">
          <p15:clr>
            <a:srgbClr val="A4A3A4"/>
          </p15:clr>
        </p15:guide>
        <p15:guide id="2" pos="29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66" autoAdjust="0"/>
    <p:restoredTop sz="94633" autoAdjust="0"/>
  </p:normalViewPr>
  <p:slideViewPr>
    <p:cSldViewPr snapToGrid="0" snapToObjects="1" showGuides="1">
      <p:cViewPr varScale="1">
        <p:scale>
          <a:sx n="110" d="100"/>
          <a:sy n="110" d="100"/>
        </p:scale>
        <p:origin x="2010" y="102"/>
      </p:cViewPr>
      <p:guideLst>
        <p:guide orient="horz" pos="2303"/>
        <p:guide pos="2981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5.xml"/><Relationship Id="rId2" Type="http://schemas.openxmlformats.org/officeDocument/2006/relationships/slide" Target="slides/slide6.xml"/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nnella\AppData\Local\Temp\Simon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Numero di accessi 2018 - dato</a:t>
            </a:r>
            <a:r>
              <a:rPr lang="it-IT" baseline="0"/>
              <a:t> aggiornato al 30/11/2018</a:t>
            </a:r>
            <a:endParaRPr lang="it-IT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[Simona.xlsx]Foglio1!$A$2</c:f>
              <c:strCache>
                <c:ptCount val="1"/>
                <c:pt idx="0">
                  <c:v>ACCESSO DOCUMENTALE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[Simona.xlsx]Foglio1!$B$1:$L$1</c:f>
              <c:strCache>
                <c:ptCount val="11"/>
                <c:pt idx="0">
                  <c:v>GENNAIO</c:v>
                </c:pt>
                <c:pt idx="1">
                  <c:v>FEBBRAIO</c:v>
                </c:pt>
                <c:pt idx="2">
                  <c:v>MARZO</c:v>
                </c:pt>
                <c:pt idx="3">
                  <c:v>APRILE</c:v>
                </c:pt>
                <c:pt idx="4">
                  <c:v>MAGGIO</c:v>
                </c:pt>
                <c:pt idx="5">
                  <c:v>GIUGNO</c:v>
                </c:pt>
                <c:pt idx="6">
                  <c:v>LUGLIO</c:v>
                </c:pt>
                <c:pt idx="7">
                  <c:v>AGOSTO</c:v>
                </c:pt>
                <c:pt idx="8">
                  <c:v>SETTEMBRE</c:v>
                </c:pt>
                <c:pt idx="9">
                  <c:v>OTTOBRE</c:v>
                </c:pt>
                <c:pt idx="10">
                  <c:v>NOVEMBRE</c:v>
                </c:pt>
              </c:strCache>
            </c:strRef>
          </c:cat>
          <c:val>
            <c:numRef>
              <c:f>[Simona.xlsx]Foglio1!$B$2:$L$2</c:f>
              <c:numCache>
                <c:formatCode>General</c:formatCode>
                <c:ptCount val="11"/>
                <c:pt idx="0">
                  <c:v>1</c:v>
                </c:pt>
                <c:pt idx="1">
                  <c:v>3</c:v>
                </c:pt>
                <c:pt idx="2">
                  <c:v>0</c:v>
                </c:pt>
                <c:pt idx="3">
                  <c:v>1</c:v>
                </c:pt>
                <c:pt idx="4">
                  <c:v>5</c:v>
                </c:pt>
                <c:pt idx="5">
                  <c:v>10</c:v>
                </c:pt>
                <c:pt idx="6">
                  <c:v>6</c:v>
                </c:pt>
                <c:pt idx="7">
                  <c:v>0</c:v>
                </c:pt>
                <c:pt idx="8">
                  <c:v>9</c:v>
                </c:pt>
                <c:pt idx="9">
                  <c:v>21</c:v>
                </c:pt>
                <c:pt idx="10">
                  <c:v>7</c:v>
                </c:pt>
              </c:numCache>
            </c:numRef>
          </c:val>
        </c:ser>
        <c:ser>
          <c:idx val="1"/>
          <c:order val="1"/>
          <c:tx>
            <c:strRef>
              <c:f>[Simona.xlsx]Foglio1!$A$3</c:f>
              <c:strCache>
                <c:ptCount val="1"/>
                <c:pt idx="0">
                  <c:v>ACCESSO CIVICO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[Simona.xlsx]Foglio1!$B$1:$L$1</c:f>
              <c:strCache>
                <c:ptCount val="11"/>
                <c:pt idx="0">
                  <c:v>GENNAIO</c:v>
                </c:pt>
                <c:pt idx="1">
                  <c:v>FEBBRAIO</c:v>
                </c:pt>
                <c:pt idx="2">
                  <c:v>MARZO</c:v>
                </c:pt>
                <c:pt idx="3">
                  <c:v>APRILE</c:v>
                </c:pt>
                <c:pt idx="4">
                  <c:v>MAGGIO</c:v>
                </c:pt>
                <c:pt idx="5">
                  <c:v>GIUGNO</c:v>
                </c:pt>
                <c:pt idx="6">
                  <c:v>LUGLIO</c:v>
                </c:pt>
                <c:pt idx="7">
                  <c:v>AGOSTO</c:v>
                </c:pt>
                <c:pt idx="8">
                  <c:v>SETTEMBRE</c:v>
                </c:pt>
                <c:pt idx="9">
                  <c:v>OTTOBRE</c:v>
                </c:pt>
                <c:pt idx="10">
                  <c:v>NOVEMBRE</c:v>
                </c:pt>
              </c:strCache>
            </c:strRef>
          </c:cat>
          <c:val>
            <c:numRef>
              <c:f>[Simona.xlsx]Foglio1!$B$3:$L$3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5</c:v>
                </c:pt>
                <c:pt idx="9">
                  <c:v>3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[Simona.xlsx]Foglio1!$A$4</c:f>
              <c:strCache>
                <c:ptCount val="1"/>
                <c:pt idx="0">
                  <c:v>ACCESSO CIVICO GENERALIZZATO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[Simona.xlsx]Foglio1!$B$1:$L$1</c:f>
              <c:strCache>
                <c:ptCount val="11"/>
                <c:pt idx="0">
                  <c:v>GENNAIO</c:v>
                </c:pt>
                <c:pt idx="1">
                  <c:v>FEBBRAIO</c:v>
                </c:pt>
                <c:pt idx="2">
                  <c:v>MARZO</c:v>
                </c:pt>
                <c:pt idx="3">
                  <c:v>APRILE</c:v>
                </c:pt>
                <c:pt idx="4">
                  <c:v>MAGGIO</c:v>
                </c:pt>
                <c:pt idx="5">
                  <c:v>GIUGNO</c:v>
                </c:pt>
                <c:pt idx="6">
                  <c:v>LUGLIO</c:v>
                </c:pt>
                <c:pt idx="7">
                  <c:v>AGOSTO</c:v>
                </c:pt>
                <c:pt idx="8">
                  <c:v>SETTEMBRE</c:v>
                </c:pt>
                <c:pt idx="9">
                  <c:v>OTTOBRE</c:v>
                </c:pt>
                <c:pt idx="10">
                  <c:v>NOVEMBRE</c:v>
                </c:pt>
              </c:strCache>
            </c:strRef>
          </c:cat>
          <c:val>
            <c:numRef>
              <c:f>[Simona.xlsx]Foglio1!$B$4:$L$4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3</c:v>
                </c:pt>
                <c:pt idx="9">
                  <c:v>1</c:v>
                </c:pt>
                <c:pt idx="1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17298320"/>
        <c:axId val="-1817293424"/>
      </c:barChart>
      <c:catAx>
        <c:axId val="-18172983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817293424"/>
        <c:crosses val="autoZero"/>
        <c:auto val="1"/>
        <c:lblAlgn val="ctr"/>
        <c:lblOffset val="100"/>
        <c:noMultiLvlLbl val="0"/>
      </c:catAx>
      <c:valAx>
        <c:axId val="-1817293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-1817298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151CA-2F69-1A40-9ABE-8041986914FE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0562" y="4723449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489D8-83B9-C547-93DC-4ED5F78673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8751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8686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0432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2955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4923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7944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7498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4536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1599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6215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7126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7489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9D0B-4141-C544-8CF7-BA6C8D1F8F93}" type="datetimeFigureOut">
              <a:rPr lang="it-IT" smtClean="0"/>
              <a:t>04/12/2018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0C62D-6972-6649-9BEE-CE74BAB8ED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0243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41864" y="3769905"/>
            <a:ext cx="798094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inion"/>
                <a:cs typeface="Minion"/>
              </a:rPr>
              <a:t>Il Piano Integrato per la Performance, la Prevenzione della Corruzione e la Trasparenza </a:t>
            </a:r>
          </a:p>
          <a:p>
            <a:pPr algn="ctr"/>
            <a:r>
              <a:rPr lang="it-IT" sz="2000" dirty="0" smtClean="0">
                <a:solidFill>
                  <a:schemeClr val="bg1"/>
                </a:solidFill>
                <a:latin typeface="Minion"/>
                <a:cs typeface="Minion"/>
              </a:rPr>
              <a:t>Struttura Tecnica Permanente per la Misurazione della Performance 4 Dicembre 2018</a:t>
            </a:r>
            <a:endParaRPr lang="it-IT" sz="2000" dirty="0">
              <a:solidFill>
                <a:schemeClr val="bg1"/>
              </a:solidFill>
              <a:latin typeface="Minion"/>
              <a:cs typeface="Minion"/>
            </a:endParaRPr>
          </a:p>
        </p:txBody>
      </p:sp>
    </p:spTree>
    <p:extLst>
      <p:ext uri="{BB962C8B-B14F-4D97-AF65-F5344CB8AC3E}">
        <p14:creationId xmlns:p14="http://schemas.microsoft.com/office/powerpoint/2010/main" val="183721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79566"/>
            <a:ext cx="8229600" cy="538072"/>
          </a:xfrm>
        </p:spPr>
        <p:txBody>
          <a:bodyPr>
            <a:noAutofit/>
          </a:bodyPr>
          <a:lstStyle/>
          <a:p>
            <a:r>
              <a:rPr lang="it-IT" sz="29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Le 5 sezioni del Piano Integrato</a:t>
            </a:r>
            <a:endParaRPr lang="it-IT" sz="29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PERFORMANCE ORGANIZZATIVA</a:t>
            </a:r>
          </a:p>
          <a:p>
            <a:pPr marL="0" indent="0" algn="just">
              <a:buNone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Nella sezione Performance organizzativa sono definiti gli obiettivi generali strategici relativi al triennio 2018 – 2020 dell’Amministrazione centrale e vengono individuate cinque Aree Strategiche (Obiettivi strategici):</a:t>
            </a:r>
          </a:p>
          <a:p>
            <a:pPr marL="0" indent="0" algn="just">
              <a:buNone/>
            </a:pPr>
            <a:endParaRPr lang="it-IT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Innovazione e organizzazione;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Etica, legalità e trasparenza;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Potenziamento della comunicazione interna e visibilità dell’Istituto;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Promozione delle politiche di personale;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Supporto alle attività di ricerca e sperimentazione.</a:t>
            </a:r>
          </a:p>
          <a:p>
            <a:pPr marL="0" indent="0" algn="just">
              <a:buNone/>
            </a:pPr>
            <a:endParaRPr lang="it-IT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Dagli obiettivi strategici derivano gli Obiettivi Operativi annuali assegnati al Direttore Generale</a:t>
            </a:r>
            <a:endParaRPr lang="it-IT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917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79566"/>
            <a:ext cx="8229600" cy="538072"/>
          </a:xfrm>
        </p:spPr>
        <p:txBody>
          <a:bodyPr>
            <a:noAutofit/>
          </a:bodyPr>
          <a:lstStyle/>
          <a:p>
            <a:r>
              <a:rPr lang="it-IT" sz="29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Le 5 sezioni del Piano Integrato</a:t>
            </a:r>
            <a:endParaRPr lang="it-IT" sz="29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PREVENZIONE DELLA CORRUZIONE</a:t>
            </a:r>
          </a:p>
          <a:p>
            <a:pPr marL="0" indent="0" algn="just">
              <a:buNone/>
            </a:pP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Nella 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sezione Prevenzione della Corruzione l’INGV si propone:</a:t>
            </a:r>
          </a:p>
          <a:p>
            <a:pPr algn="just">
              <a:buFontTx/>
              <a:buChar char="-"/>
            </a:pP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Accogliere le 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raccomandazioni 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le indicazioni espresse dall’ANAC in occasione dell’aggiornamento annuale del PNA 2017;</a:t>
            </a:r>
          </a:p>
          <a:p>
            <a:pPr algn="just">
              <a:buFontTx/>
              <a:buChar char="-"/>
            </a:pP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Rendere il Piano un documento a carattere organizzativo;</a:t>
            </a:r>
          </a:p>
          <a:p>
            <a:pPr algn="just">
              <a:buFontTx/>
              <a:buChar char="-"/>
            </a:pP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Sensibilizzare tutte le componenti dell’Ente sull’importanza dei temi legati alla prevenzione della corruzione e alla trasparenza.</a:t>
            </a:r>
          </a:p>
          <a:p>
            <a:pPr marL="0" indent="0" algn="just">
              <a:buNone/>
            </a:pPr>
            <a:endParaRPr lang="it-I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Obiettivo 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– 2019 individuazione e revisione dei processi organizzativi e identificazione delle aree esposte al rischio corruttivo; tali attività richiedono uno sforzo notevole da parte dell’amministrazione anche in termini di risorse umane da dedicare e pertanto richiede un impegno pluriennale. </a:t>
            </a:r>
            <a:endParaRPr lang="it-I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4188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79566"/>
            <a:ext cx="8229600" cy="538072"/>
          </a:xfrm>
        </p:spPr>
        <p:txBody>
          <a:bodyPr>
            <a:noAutofit/>
          </a:bodyPr>
          <a:lstStyle/>
          <a:p>
            <a:r>
              <a:rPr lang="it-IT" sz="29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Le 5 sezioni del Piano Integrato</a:t>
            </a:r>
            <a:endParaRPr lang="it-IT" sz="29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it-I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Vengono 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proposte delle azioni da intraprendere nel 2018, quali:</a:t>
            </a:r>
          </a:p>
          <a:p>
            <a:pPr algn="just">
              <a:buFontTx/>
              <a:buChar char="-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formazione generale e specifica indirizzata ai Responsabili e ai Referenti dell’Anticorruzione;</a:t>
            </a:r>
          </a:p>
          <a:p>
            <a:pPr algn="just">
              <a:buFontTx/>
              <a:buChar char="-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rotazione degli incarichi di responsabilità nella aree a rischio;</a:t>
            </a:r>
          </a:p>
          <a:p>
            <a:pPr algn="just">
              <a:buFontTx/>
              <a:buChar char="-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verifica dell’insussistenza di situazioni di conflitto di 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interesse</a:t>
            </a:r>
            <a:endParaRPr lang="it-I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attività successive alla cessazione dal servizio (c.d.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pantouflage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>
              <a:buFontTx/>
              <a:buChar char="-"/>
            </a:pP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procedura per la segnalazione di illeciti e la tutela del segnalante (c.d. </a:t>
            </a:r>
            <a:r>
              <a:rPr lang="it-I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whistleblowing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just">
              <a:buNone/>
            </a:pPr>
            <a:endParaRPr lang="it-I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Nell’ultima parte della sezione sono elencati gli obiettivi 2018</a:t>
            </a:r>
          </a:p>
          <a:p>
            <a:pPr marL="0" indent="0" algn="just">
              <a:buNone/>
            </a:pP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5016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79566"/>
            <a:ext cx="8229600" cy="538072"/>
          </a:xfrm>
        </p:spPr>
        <p:txBody>
          <a:bodyPr>
            <a:noAutofit/>
          </a:bodyPr>
          <a:lstStyle/>
          <a:p>
            <a:r>
              <a:rPr lang="it-IT" sz="29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Le 5 sezioni del Piano Integrato</a:t>
            </a:r>
            <a:endParaRPr lang="it-IT" sz="29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COMUNICAZIONE E TRASPARENZA</a:t>
            </a:r>
          </a:p>
          <a:p>
            <a:pPr marL="0" indent="0" algn="just">
              <a:buNone/>
            </a:pP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L’INGV ha risposto prontamente alle previsioni contenute nel D.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Lgs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33/2013, creando la sezione «Trasparenza, valutazione e merito», oggi «Amministrazione Trasparente», pubblicando nelle diverse sezioni previste dal legislatore tutti i documenti richiesti.</a:t>
            </a:r>
          </a:p>
          <a:p>
            <a:pPr marL="0" indent="0" algn="just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contenuti delle singole sezioni che compongono l’Amministrazione Trasparente vengono aggiornati dai Redattori INGV secondo la tempistica prevista dalla normativa vigente e sono oggetto di periodici monitoraggi sia effettuati dall’Organismo Indipendente di Valutazione (OIV), sia dal Dipartimento della Funzione Pubblica che ne pubblica gli esiti sul portale «Bussola della trasparenza».</a:t>
            </a:r>
          </a:p>
          <a:p>
            <a:pPr marL="0" indent="0" algn="just">
              <a:buNone/>
            </a:pP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2734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79566"/>
            <a:ext cx="8229600" cy="538072"/>
          </a:xfrm>
        </p:spPr>
        <p:txBody>
          <a:bodyPr>
            <a:noAutofit/>
          </a:bodyPr>
          <a:lstStyle/>
          <a:p>
            <a:r>
              <a:rPr lang="it-IT" sz="29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Le 5 sezioni del Piano Integrato</a:t>
            </a:r>
            <a:endParaRPr lang="it-IT" sz="29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it-IT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ACCESSO DOCUMENTALE, ACCESSO CIVICO E ACCESSO CIVICO </a:t>
            </a:r>
            <a:r>
              <a:rPr lang="it-IT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GENERALIZZATO</a:t>
            </a:r>
          </a:p>
          <a:p>
            <a:pPr marL="0" indent="0">
              <a:buNone/>
            </a:pPr>
            <a:endParaRPr lang="it-IT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3400" dirty="0" smtClean="0">
                <a:latin typeface="Times New Roman"/>
                <a:cs typeface="Times New Roman"/>
              </a:rPr>
              <a:t>L'accesso </a:t>
            </a:r>
            <a:r>
              <a:rPr lang="it-IT" sz="3400" dirty="0">
                <a:latin typeface="Times New Roman"/>
                <a:cs typeface="Times New Roman"/>
              </a:rPr>
              <a:t>documentale (il tradizionale accesso agli atti), previsto dall'art.22 della </a:t>
            </a:r>
            <a:r>
              <a:rPr lang="it-IT" sz="3400" dirty="0" smtClean="0">
                <a:latin typeface="Times New Roman"/>
                <a:cs typeface="Times New Roman"/>
              </a:rPr>
              <a:t>L. 241/1990, </a:t>
            </a:r>
            <a:r>
              <a:rPr lang="it-IT" sz="3400" dirty="0">
                <a:latin typeface="Times New Roman"/>
                <a:cs typeface="Times New Roman"/>
              </a:rPr>
              <a:t>permette a chiunque di richiedere documenti, dati e informazioni detenuti da una Pubblica Amministrazione riguardanti attività di pubblico interesse, </a:t>
            </a:r>
            <a:r>
              <a:rPr lang="it-IT" sz="3400" i="1" dirty="0">
                <a:latin typeface="Times New Roman"/>
                <a:cs typeface="Times New Roman"/>
              </a:rPr>
              <a:t>purché il soggetto che lo richiede abbia un interesse diretto</a:t>
            </a:r>
            <a:r>
              <a:rPr lang="it-IT" sz="3400" b="1" i="1" dirty="0">
                <a:latin typeface="Times New Roman"/>
                <a:cs typeface="Times New Roman"/>
              </a:rPr>
              <a:t>,</a:t>
            </a:r>
            <a:r>
              <a:rPr lang="it-IT" sz="3400" dirty="0">
                <a:latin typeface="Times New Roman"/>
                <a:cs typeface="Times New Roman"/>
              </a:rPr>
              <a:t> concreto e attuale rispetto al documento stesso. La richiesta va presentata </a:t>
            </a:r>
            <a:r>
              <a:rPr lang="it-IT" sz="3400" dirty="0" smtClean="0">
                <a:latin typeface="Times New Roman"/>
                <a:cs typeface="Times New Roman"/>
              </a:rPr>
              <a:t>all’ Amministrazione che </a:t>
            </a:r>
            <a:r>
              <a:rPr lang="it-IT" sz="3400" dirty="0">
                <a:latin typeface="Times New Roman"/>
                <a:cs typeface="Times New Roman"/>
              </a:rPr>
              <a:t>detiene il documento e deve essere regolarmente motivata. L'ente decide entro 30 giorni (fatti salvi eventuali ricorsi), trascorsi i quali la richiesta si intende respinta.</a:t>
            </a:r>
          </a:p>
          <a:p>
            <a:pPr marL="0" indent="0">
              <a:buNone/>
            </a:pPr>
            <a:endParaRPr lang="it-IT" sz="34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it-IT" sz="3400" dirty="0">
                <a:latin typeface="Times New Roman"/>
                <a:cs typeface="Times New Roman"/>
              </a:rPr>
              <a:t>L'accesso civico è un nuovo diritto introdotto dall’art. 5 del D. </a:t>
            </a:r>
            <a:r>
              <a:rPr lang="it-IT" sz="3400" dirty="0" err="1">
                <a:latin typeface="Times New Roman"/>
                <a:cs typeface="Times New Roman"/>
              </a:rPr>
              <a:t>Lgs</a:t>
            </a:r>
            <a:r>
              <a:rPr lang="it-IT" sz="3400" dirty="0">
                <a:latin typeface="Times New Roman"/>
                <a:cs typeface="Times New Roman"/>
              </a:rPr>
              <a:t>. 33/2013, modificato dal </a:t>
            </a:r>
            <a:r>
              <a:rPr lang="it-IT" sz="3400" dirty="0" err="1">
                <a:latin typeface="Times New Roman"/>
                <a:cs typeface="Times New Roman"/>
              </a:rPr>
              <a:t>D.Lgs.</a:t>
            </a:r>
            <a:r>
              <a:rPr lang="it-IT" sz="3400" dirty="0">
                <a:latin typeface="Times New Roman"/>
                <a:cs typeface="Times New Roman"/>
              </a:rPr>
              <a:t> 97/2016 e si distingue in:</a:t>
            </a:r>
          </a:p>
          <a:p>
            <a:r>
              <a:rPr lang="it-IT" sz="3400" b="1" dirty="0">
                <a:latin typeface="Times New Roman"/>
                <a:cs typeface="Times New Roman"/>
              </a:rPr>
              <a:t>Accesso civico semplice </a:t>
            </a:r>
            <a:r>
              <a:rPr lang="it-IT" sz="3400" dirty="0">
                <a:latin typeface="Times New Roman"/>
                <a:cs typeface="Times New Roman"/>
              </a:rPr>
              <a:t>che consente a chiunque - senza indicare motivazioni - il diritto di richiedere ad una pubblica amministrazione documenti, informazioni e dati nei casi in cui sia stata omessa la loro pubblicazione;</a:t>
            </a:r>
          </a:p>
          <a:p>
            <a:r>
              <a:rPr lang="it-IT" sz="3400" b="1" dirty="0">
                <a:latin typeface="Times New Roman"/>
                <a:cs typeface="Times New Roman"/>
              </a:rPr>
              <a:t>Accesso civico generalizzato </a:t>
            </a:r>
            <a:r>
              <a:rPr lang="it-IT" sz="3400" dirty="0">
                <a:latin typeface="Times New Roman"/>
                <a:cs typeface="Times New Roman"/>
              </a:rPr>
              <a:t>che consente a chiunque - senza indicare motivazioni - il diritto di accedere ai dati e ai documenti detenuti dalle pubbliche amministrazioni, ulteriori rispetto a quelli oggetto di pubblicazione, nel rispetto dei limiti relativi alla tutela di interessi giuridicamente rilevanti secondo quanto previsto dall'articolo 5-bis del D.Lgs.33/2013.</a:t>
            </a:r>
          </a:p>
          <a:p>
            <a:pPr marL="0" indent="0" algn="just">
              <a:buNone/>
            </a:pPr>
            <a:endParaRPr lang="it-IT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6264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975360"/>
            <a:ext cx="8229600" cy="158496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88572"/>
            <a:ext cx="8229600" cy="5164182"/>
          </a:xfrm>
        </p:spPr>
        <p:txBody>
          <a:bodyPr/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7958507"/>
              </p:ext>
            </p:extLst>
          </p:nvPr>
        </p:nvGraphicFramePr>
        <p:xfrm>
          <a:off x="541632" y="2691108"/>
          <a:ext cx="8367236" cy="3435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760901"/>
              </p:ext>
            </p:extLst>
          </p:nvPr>
        </p:nvGraphicFramePr>
        <p:xfrm>
          <a:off x="457200" y="1423116"/>
          <a:ext cx="8229600" cy="6894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28172"/>
                <a:gridCol w="525119"/>
                <a:gridCol w="525119"/>
                <a:gridCol w="525119"/>
                <a:gridCol w="525119"/>
                <a:gridCol w="525119"/>
                <a:gridCol w="525119"/>
                <a:gridCol w="525119"/>
                <a:gridCol w="525119"/>
                <a:gridCol w="525119"/>
                <a:gridCol w="525119"/>
                <a:gridCol w="525119"/>
                <a:gridCol w="525119"/>
              </a:tblGrid>
              <a:tr h="17236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effectLst/>
                        </a:rPr>
                        <a:t>ANNO 2018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u="none" strike="noStrike" dirty="0">
                          <a:effectLst/>
                        </a:rPr>
                        <a:t>GENNAIO</a:t>
                      </a:r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u="none" strike="noStrike" dirty="0">
                          <a:effectLst/>
                        </a:rPr>
                        <a:t>FEBBRAIO</a:t>
                      </a:r>
                      <a:endParaRPr lang="it-IT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u="none" strike="noStrike">
                          <a:effectLst/>
                        </a:rPr>
                        <a:t>MARZO</a:t>
                      </a:r>
                      <a:endParaRPr lang="it-IT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u="none" strike="noStrike">
                          <a:effectLst/>
                        </a:rPr>
                        <a:t>APRILE</a:t>
                      </a:r>
                      <a:endParaRPr lang="it-IT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u="none" strike="noStrike">
                          <a:effectLst/>
                        </a:rPr>
                        <a:t>MAGGIO</a:t>
                      </a:r>
                      <a:endParaRPr lang="it-IT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u="none" strike="noStrike">
                          <a:effectLst/>
                        </a:rPr>
                        <a:t>GIUGNO</a:t>
                      </a:r>
                      <a:endParaRPr lang="it-IT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u="none" strike="noStrike">
                          <a:effectLst/>
                        </a:rPr>
                        <a:t>LUGLIO</a:t>
                      </a:r>
                      <a:endParaRPr lang="it-IT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u="none" strike="noStrike">
                          <a:effectLst/>
                        </a:rPr>
                        <a:t>AGOSTO</a:t>
                      </a:r>
                      <a:endParaRPr lang="it-IT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u="none" strike="noStrike">
                          <a:effectLst/>
                        </a:rPr>
                        <a:t>SETTEMBRE</a:t>
                      </a:r>
                      <a:endParaRPr lang="it-IT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u="none" strike="noStrike">
                          <a:effectLst/>
                        </a:rPr>
                        <a:t>OTTOBRE</a:t>
                      </a:r>
                      <a:endParaRPr lang="it-IT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800" u="none" strike="noStrike">
                          <a:effectLst/>
                        </a:rPr>
                        <a:t>NOVEMBRE</a:t>
                      </a:r>
                      <a:endParaRPr lang="it-IT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effectLst/>
                        </a:rPr>
                        <a:t>TOT.</a:t>
                      </a:r>
                      <a:endParaRPr lang="it-IT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</a:tr>
              <a:tr h="1723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ACCESSO DOCUMENTALE 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3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0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1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5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10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6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9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21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7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effectLst/>
                        </a:rPr>
                        <a:t>63</a:t>
                      </a:r>
                      <a:endParaRPr lang="it-IT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</a:tr>
              <a:tr h="1723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ACCESSO CIVICO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0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0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1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5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3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effectLst/>
                        </a:rPr>
                        <a:t>9</a:t>
                      </a:r>
                      <a:endParaRPr lang="it-IT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</a:tr>
              <a:tr h="1723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>
                          <a:effectLst/>
                        </a:rPr>
                        <a:t>ACCESSO CIVICO GENERALIZZATO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0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0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>
                          <a:effectLst/>
                        </a:rPr>
                        <a:t>0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1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0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3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1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u="none" strike="noStrike" dirty="0">
                          <a:effectLst/>
                        </a:rPr>
                        <a:t>0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effectLst/>
                        </a:rPr>
                        <a:t>5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08" marR="8208" marT="820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449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79566"/>
            <a:ext cx="8229600" cy="538072"/>
          </a:xfrm>
        </p:spPr>
        <p:txBody>
          <a:bodyPr>
            <a:noAutofit/>
          </a:bodyPr>
          <a:lstStyle/>
          <a:p>
            <a:r>
              <a:rPr lang="it-IT" sz="29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Le 5 sezioni del Piano Integrato</a:t>
            </a:r>
            <a:endParaRPr lang="it-IT" sz="29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PERFORMANCE INDIVIDUALE</a:t>
            </a:r>
          </a:p>
          <a:p>
            <a:pPr marL="0" indent="0" algn="just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E’ l’ultima sezione del Piano e riguarda il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Ciclo di gestione della Performance</a:t>
            </a:r>
          </a:p>
          <a:p>
            <a:pPr marL="0" indent="0" algn="just">
              <a:buNone/>
            </a:pP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= Obiettivo – Rendimento – Risultato</a:t>
            </a:r>
          </a:p>
          <a:p>
            <a:pPr marL="0" indent="0" algn="ctr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D.Lgs.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150/2009)</a:t>
            </a:r>
          </a:p>
          <a:p>
            <a:pPr marL="0" indent="0" algn="ctr">
              <a:buNone/>
            </a:pP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Obiettivo principale del legislatore è il miglioramento degli standard qualitativi ed economici dei servizi erogati dalle PP.AA. Da realizzare tramite la valorizzazione dei risultati e della performance organizzativa e individuale</a:t>
            </a:r>
          </a:p>
          <a:p>
            <a:pPr marL="0" indent="0" algn="just">
              <a:buNone/>
            </a:pP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6239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79566"/>
            <a:ext cx="8229600" cy="538072"/>
          </a:xfrm>
        </p:spPr>
        <p:txBody>
          <a:bodyPr>
            <a:noAutofit/>
          </a:bodyPr>
          <a:lstStyle/>
          <a:p>
            <a:r>
              <a:rPr lang="it-IT" sz="29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Le 5 sezioni del Piano Integrato</a:t>
            </a:r>
            <a:endParaRPr lang="it-IT" sz="29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fasi del Ciclo della Performance sono:</a:t>
            </a:r>
          </a:p>
          <a:p>
            <a:pPr marL="457200" indent="-457200" algn="just">
              <a:buAutoNum type="arabicParenR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Definizione e assegnazione degli obiettivi, dei valori attesi e dei rispettivi indicatori;</a:t>
            </a:r>
          </a:p>
          <a:p>
            <a:pPr marL="457200" indent="-457200" algn="just">
              <a:buAutoNum type="arabicParenR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Monitoraggio infrannuale in corso esercizio al fine di individuare eventuali aree di criticità e definire interventi correttivi;</a:t>
            </a:r>
          </a:p>
          <a:p>
            <a:pPr marL="457200" indent="-457200" algn="just">
              <a:buAutoNum type="arabicParenR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Misurazione e valutazione della performance organizzativa e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individuale;</a:t>
            </a: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arenR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Utilizzo dei sistemi premianti in ragione della valorizzazione del merito;</a:t>
            </a:r>
          </a:p>
          <a:p>
            <a:pPr marL="457200" indent="-457200" algn="just">
              <a:buAutoNum type="arabicParenR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Rendicontazione dei risultati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raggiunti.</a:t>
            </a: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Gli strumenti sono:</a:t>
            </a:r>
          </a:p>
          <a:p>
            <a:pPr marL="0" indent="0" algn="just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Piano Integrato (31 gennaio anno n)</a:t>
            </a: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 SMVP (Sistema di Misurazione e Valutazione della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Performance)</a:t>
            </a: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relazione annuale sulle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(30 giugno n+1)</a:t>
            </a: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078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it-IT" sz="4400" dirty="0" smtClean="0"/>
          </a:p>
          <a:p>
            <a:pPr marL="0" indent="0" algn="ctr">
              <a:buNone/>
            </a:pPr>
            <a:endParaRPr lang="it-IT" sz="4400" dirty="0"/>
          </a:p>
          <a:p>
            <a:pPr marL="0" indent="0" algn="ctr">
              <a:buNone/>
            </a:pPr>
            <a:r>
              <a:rPr lang="it-IT" sz="4400" dirty="0" smtClean="0"/>
              <a:t>Grazie </a:t>
            </a:r>
            <a:r>
              <a:rPr lang="it-IT" sz="4400" dirty="0" smtClean="0"/>
              <a:t>per l’attenzione</a:t>
            </a:r>
          </a:p>
          <a:p>
            <a:pPr marL="0" indent="0">
              <a:buNone/>
            </a:pPr>
            <a:endParaRPr lang="it-IT" sz="2800" dirty="0"/>
          </a:p>
          <a:p>
            <a:pPr marL="0" indent="0">
              <a:buNone/>
            </a:pPr>
            <a:r>
              <a:rPr lang="it-IT" sz="2800" dirty="0" smtClean="0">
                <a:solidFill>
                  <a:schemeClr val="bg1"/>
                </a:solidFill>
                <a:latin typeface="Minion"/>
                <a:cs typeface="Minion"/>
              </a:rPr>
              <a:t>Performance 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20198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9589" y="846012"/>
            <a:ext cx="7557247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Riferimenti </a:t>
            </a:r>
            <a:r>
              <a:rPr lang="it-IT" dirty="0" smtClean="0"/>
              <a:t>normativi</a:t>
            </a:r>
            <a:endParaRPr lang="it-IT" dirty="0" smtClean="0"/>
          </a:p>
          <a:p>
            <a:r>
              <a:rPr lang="it-IT" sz="1400" b="1" dirty="0"/>
              <a:t>Legge n. 150/2009 </a:t>
            </a:r>
            <a:r>
              <a:rPr lang="it-IT" sz="1400" dirty="0"/>
              <a:t>(cosiddetta Legge Brunetta) </a:t>
            </a:r>
            <a:r>
              <a:rPr lang="it-IT" sz="1400" dirty="0" smtClean="0"/>
              <a:t>concernente </a:t>
            </a:r>
            <a:r>
              <a:rPr lang="it-IT" sz="1400" i="1" dirty="0" smtClean="0"/>
              <a:t>“L</a:t>
            </a:r>
            <a:r>
              <a:rPr lang="it-IT" sz="1400" i="1" dirty="0"/>
              <a:t>’ Attuazione della legge 4 marzo 2009, n. 15, in materia di ottimizzazione della produttività del lavoro pubblico e di efficienza e trasparenza delle pubbliche amministrazioni</a:t>
            </a:r>
            <a:r>
              <a:rPr lang="it-IT" sz="1400" i="1" dirty="0" smtClean="0"/>
              <a:t>”;</a:t>
            </a:r>
            <a:endParaRPr lang="it-IT" sz="1400" dirty="0"/>
          </a:p>
          <a:p>
            <a:endParaRPr lang="it-IT" sz="1400" dirty="0" smtClean="0"/>
          </a:p>
          <a:p>
            <a:r>
              <a:rPr lang="it-IT" sz="1400" b="1" dirty="0" smtClean="0"/>
              <a:t>Legge n. 190/2012 </a:t>
            </a:r>
            <a:r>
              <a:rPr lang="it-IT" sz="1400" i="1" dirty="0"/>
              <a:t>“ </a:t>
            </a:r>
            <a:r>
              <a:rPr lang="it-IT" sz="1400" i="1" dirty="0" smtClean="0"/>
              <a:t>Disposizioni </a:t>
            </a:r>
            <a:r>
              <a:rPr lang="it-IT" sz="1400" i="1" dirty="0"/>
              <a:t>per la prevenzione e la repressione della corruzione e dell'illegalità nella pubblica </a:t>
            </a:r>
            <a:r>
              <a:rPr lang="it-IT" sz="1400" i="1" dirty="0" smtClean="0"/>
              <a:t>amministrazione</a:t>
            </a:r>
            <a:r>
              <a:rPr lang="it-IT" sz="1400" i="1" dirty="0"/>
              <a:t> </a:t>
            </a:r>
            <a:r>
              <a:rPr lang="it-IT" sz="1400" i="1" dirty="0" smtClean="0"/>
              <a:t>”;</a:t>
            </a:r>
          </a:p>
          <a:p>
            <a:endParaRPr lang="it-IT" sz="1400" i="1" dirty="0" smtClean="0"/>
          </a:p>
          <a:p>
            <a:r>
              <a:rPr lang="it-IT" sz="1400" b="1" dirty="0" smtClean="0"/>
              <a:t>Decreto Legislativo n. 33/2013 </a:t>
            </a:r>
            <a:r>
              <a:rPr lang="it-IT" sz="1400" i="1" dirty="0"/>
              <a:t>“ </a:t>
            </a:r>
            <a:r>
              <a:rPr lang="it-IT" sz="1400" i="1" dirty="0" smtClean="0"/>
              <a:t>Riordino </a:t>
            </a:r>
            <a:r>
              <a:rPr lang="it-IT" sz="1400" i="1" dirty="0"/>
              <a:t>della disciplina riguardante il diritto di accesso civico e gli obblighi di pubblicità, trasparenza e diffusione di informazioni da parte delle pubbliche </a:t>
            </a:r>
            <a:r>
              <a:rPr lang="it-IT" sz="1400" i="1" dirty="0" smtClean="0"/>
              <a:t>amministrazioni </a:t>
            </a:r>
            <a:r>
              <a:rPr lang="it-IT" sz="1400" i="1" dirty="0"/>
              <a:t>”</a:t>
            </a:r>
            <a:r>
              <a:rPr lang="it-IT" sz="1400" i="1" dirty="0" smtClean="0"/>
              <a:t>;</a:t>
            </a:r>
            <a:endParaRPr lang="it-IT" sz="1400" i="1" dirty="0"/>
          </a:p>
          <a:p>
            <a:endParaRPr lang="it-IT" sz="1400" i="1" dirty="0" smtClean="0"/>
          </a:p>
          <a:p>
            <a:r>
              <a:rPr lang="it-IT" sz="1400" b="1" dirty="0"/>
              <a:t>Decreto Legislativo n</a:t>
            </a:r>
            <a:r>
              <a:rPr lang="it-IT" sz="1400" b="1" dirty="0" smtClean="0"/>
              <a:t>. </a:t>
            </a:r>
            <a:r>
              <a:rPr lang="it-IT" sz="1400" b="1" dirty="0"/>
              <a:t>97/2016</a:t>
            </a:r>
            <a:r>
              <a:rPr lang="it-IT" sz="1400" dirty="0" smtClean="0"/>
              <a:t>, recante </a:t>
            </a:r>
            <a:r>
              <a:rPr lang="it-IT" sz="1400" i="1" dirty="0"/>
              <a:t>“ </a:t>
            </a:r>
            <a:r>
              <a:rPr lang="it-IT" sz="1400" i="1" dirty="0" smtClean="0"/>
              <a:t>Revisione </a:t>
            </a:r>
            <a:r>
              <a:rPr lang="it-IT" sz="1400" i="1" dirty="0"/>
              <a:t>e semplificazione delle disposizioni in materia di prevenzione della corruzione, </a:t>
            </a:r>
            <a:r>
              <a:rPr lang="it-IT" sz="1400" i="1" dirty="0" err="1"/>
              <a:t>pubblicita'</a:t>
            </a:r>
            <a:r>
              <a:rPr lang="it-IT" sz="1400" i="1" dirty="0"/>
              <a:t> e trasparenza, correttivo della legge 6 novembre 2012, n. 190 e del decreto legislativo 14 marzo 2013, n. 33, ai sensi dell'articolo 7 della legge 7 agosto 2015, n. 124, in materia di riorganizzazione delle amministrazioni </a:t>
            </a:r>
            <a:r>
              <a:rPr lang="it-IT" sz="1400" i="1" dirty="0" smtClean="0"/>
              <a:t>pubbliche”, </a:t>
            </a:r>
            <a:r>
              <a:rPr lang="it-IT" sz="1400" dirty="0" smtClean="0"/>
              <a:t>ridisegna </a:t>
            </a:r>
            <a:r>
              <a:rPr lang="it-IT" sz="1400" dirty="0"/>
              <a:t>l’ambito soggettivo di applicazione della disciplina sulla trasparenza rispetto alla precedente indicazione normativa del D.lgs. </a:t>
            </a:r>
            <a:r>
              <a:rPr lang="it-IT" sz="1400" dirty="0" smtClean="0"/>
              <a:t>33/2013 (FOIA); il decreto prevede che il Responsabile della Trasparenza assume anche la funzione di Responsabile per la Prevenzione della Corruzione;</a:t>
            </a:r>
          </a:p>
          <a:p>
            <a:endParaRPr lang="it-IT" sz="1400" dirty="0" smtClean="0"/>
          </a:p>
          <a:p>
            <a:r>
              <a:rPr lang="it-IT" sz="1400" b="1" dirty="0" smtClean="0"/>
              <a:t>Decreto </a:t>
            </a:r>
            <a:r>
              <a:rPr lang="it-IT" sz="1400" b="1" dirty="0"/>
              <a:t>Legislativo n</a:t>
            </a:r>
            <a:r>
              <a:rPr lang="it-IT" sz="1400" b="1" dirty="0" smtClean="0"/>
              <a:t>. </a:t>
            </a:r>
            <a:r>
              <a:rPr lang="it-IT" sz="1400" b="1" dirty="0"/>
              <a:t>7</a:t>
            </a:r>
            <a:r>
              <a:rPr lang="it-IT" sz="1400" b="1" dirty="0" smtClean="0"/>
              <a:t>4</a:t>
            </a:r>
            <a:r>
              <a:rPr lang="it-IT" sz="1400" b="1" dirty="0"/>
              <a:t>/</a:t>
            </a:r>
            <a:r>
              <a:rPr lang="it-IT" sz="1400" b="1" dirty="0" smtClean="0"/>
              <a:t>2017</a:t>
            </a:r>
            <a:r>
              <a:rPr lang="it-IT" sz="1400" dirty="0" smtClean="0"/>
              <a:t> </a:t>
            </a:r>
            <a:r>
              <a:rPr lang="it-IT" sz="1400" dirty="0"/>
              <a:t>recante “</a:t>
            </a:r>
            <a:r>
              <a:rPr lang="it-IT" sz="1400" i="1" dirty="0"/>
              <a:t>Modifiche al decreto legislativo 27 ottobre 2009, n.150, in attuazione dell’articolo 17, comma 1, lettera r), della legge n. 124 del </a:t>
            </a:r>
            <a:r>
              <a:rPr lang="it-IT" sz="1400" i="1" dirty="0"/>
              <a:t>2015” </a:t>
            </a:r>
            <a:r>
              <a:rPr lang="it-IT" sz="1400" dirty="0" smtClean="0"/>
              <a:t>e </a:t>
            </a:r>
            <a:r>
              <a:rPr lang="it-IT" sz="1400" dirty="0"/>
              <a:t>riguarda più in particolare la valutazione della performance dei lavoratori </a:t>
            </a:r>
            <a:r>
              <a:rPr lang="it-IT" sz="1400" dirty="0" smtClean="0"/>
              <a:t>pubblici.</a:t>
            </a:r>
            <a:endParaRPr lang="it-IT" sz="1400" dirty="0"/>
          </a:p>
          <a:p>
            <a:endParaRPr lang="it-IT" dirty="0"/>
          </a:p>
          <a:p>
            <a:endParaRPr lang="it-IT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96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79566"/>
            <a:ext cx="8229600" cy="538072"/>
          </a:xfrm>
        </p:spPr>
        <p:txBody>
          <a:bodyPr>
            <a:noAutofit/>
          </a:bodyPr>
          <a:lstStyle/>
          <a:p>
            <a:r>
              <a:rPr lang="it-IT" sz="29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PIANO INTEGRATO INGV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"/>
            <a:endParaRPr lang="it-IT" sz="1600" dirty="0" smtClean="0"/>
          </a:p>
          <a:p>
            <a:pPr marL="0" indent="0" algn="just">
              <a:buNone/>
            </a:pPr>
            <a:r>
              <a:rPr lang="it-IT" sz="3300" i="1" dirty="0">
                <a:solidFill>
                  <a:srgbClr val="0070C0"/>
                </a:solidFill>
              </a:rPr>
              <a:t>Le Linee Guida per la gestione integrata del Ciclo della Performance degli Enti Pubblici di Ricerca </a:t>
            </a:r>
            <a:r>
              <a:rPr lang="mr-IN" sz="3300" i="1" dirty="0">
                <a:solidFill>
                  <a:srgbClr val="0070C0"/>
                </a:solidFill>
              </a:rPr>
              <a:t>–</a:t>
            </a:r>
            <a:r>
              <a:rPr lang="it-IT" sz="3300" i="1" dirty="0">
                <a:solidFill>
                  <a:srgbClr val="0070C0"/>
                </a:solidFill>
              </a:rPr>
              <a:t> ANVUR </a:t>
            </a:r>
            <a:r>
              <a:rPr lang="mr-IN" sz="3300" i="1" dirty="0">
                <a:solidFill>
                  <a:srgbClr val="0070C0"/>
                </a:solidFill>
              </a:rPr>
              <a:t>–</a:t>
            </a:r>
            <a:r>
              <a:rPr lang="it-IT" sz="3300" i="1" dirty="0">
                <a:solidFill>
                  <a:srgbClr val="0070C0"/>
                </a:solidFill>
              </a:rPr>
              <a:t> Luglio 2015</a:t>
            </a:r>
          </a:p>
          <a:p>
            <a:pPr marL="0" indent="0" algn="just">
              <a:buNone/>
            </a:pPr>
            <a:endParaRPr lang="it-IT" sz="3300" dirty="0" smtClean="0"/>
          </a:p>
          <a:p>
            <a:pPr marL="0" indent="0">
              <a:buNone/>
            </a:pPr>
            <a:r>
              <a:rPr lang="it-IT" sz="3300" i="1" dirty="0" smtClean="0"/>
              <a:t>estratto</a:t>
            </a:r>
          </a:p>
          <a:p>
            <a:pPr marL="0" indent="0" algn="just">
              <a:buNone/>
            </a:pPr>
            <a:r>
              <a:rPr lang="it-IT" sz="3300" u="sng" dirty="0" smtClean="0"/>
              <a:t>PREMESSA</a:t>
            </a:r>
            <a:r>
              <a:rPr lang="it-IT" sz="3300" dirty="0" smtClean="0"/>
              <a:t>: Gli </a:t>
            </a:r>
            <a:r>
              <a:rPr lang="it-IT" sz="3300" dirty="0"/>
              <a:t>enti pubblici di ricerca negli anni sono stati interessati, al pari delle altre </a:t>
            </a:r>
            <a:r>
              <a:rPr lang="it-IT" sz="3300" dirty="0" smtClean="0"/>
              <a:t>amministrazioni pubbliche</a:t>
            </a:r>
            <a:r>
              <a:rPr lang="it-IT" sz="3300" dirty="0"/>
              <a:t>, </a:t>
            </a:r>
            <a:r>
              <a:rPr lang="it-IT" sz="3300" dirty="0" smtClean="0"/>
              <a:t>dalla </a:t>
            </a:r>
            <a:r>
              <a:rPr lang="it-IT" sz="3300" dirty="0"/>
              <a:t>stratificazione normativa che ha richiesto loro la redazione di numerosi altri documenti </a:t>
            </a:r>
            <a:r>
              <a:rPr lang="it-IT" sz="3300" dirty="0" smtClean="0"/>
              <a:t>programmatori</a:t>
            </a:r>
            <a:r>
              <a:rPr lang="it-IT" sz="3300" dirty="0"/>
              <a:t>, fra i quali il piano della performance, quello sulla trasparenza e in ultimo, quello sulla lotta </a:t>
            </a:r>
            <a:r>
              <a:rPr lang="it-IT" sz="3300" dirty="0" smtClean="0"/>
              <a:t>alla </a:t>
            </a:r>
            <a:r>
              <a:rPr lang="it-IT" sz="3300" dirty="0"/>
              <a:t>corruzione. Mentre ciascuna di </a:t>
            </a:r>
            <a:r>
              <a:rPr lang="it-IT" sz="3300" dirty="0" smtClean="0"/>
              <a:t>queste </a:t>
            </a:r>
            <a:r>
              <a:rPr lang="it-IT" sz="3300" dirty="0"/>
              <a:t>normative ha obiettivi di elevato significato sociale e civile, </a:t>
            </a:r>
            <a:r>
              <a:rPr lang="it-IT" sz="3300" dirty="0" smtClean="0"/>
              <a:t>la loro </a:t>
            </a:r>
            <a:r>
              <a:rPr lang="it-IT" sz="3300" dirty="0"/>
              <a:t>giustapposizione nel tempo ha mostrato forti limiti, fino al punto di generare un sovraccarico </a:t>
            </a:r>
            <a:r>
              <a:rPr lang="it-IT" sz="3300" dirty="0" smtClean="0"/>
              <a:t>in termini di adempimenti. </a:t>
            </a:r>
            <a:r>
              <a:rPr lang="it-IT" sz="3300" dirty="0"/>
              <a:t>Inoltre nel mondo della ricerca i profili di </a:t>
            </a:r>
            <a:r>
              <a:rPr lang="it-IT" sz="3300" dirty="0" smtClean="0"/>
              <a:t>trasparenza </a:t>
            </a:r>
            <a:r>
              <a:rPr lang="it-IT" sz="3300" dirty="0"/>
              <a:t>e lotta </a:t>
            </a:r>
            <a:r>
              <a:rPr lang="it-IT" sz="3300" dirty="0" smtClean="0"/>
              <a:t>alla </a:t>
            </a:r>
            <a:r>
              <a:rPr lang="it-IT" sz="3300" dirty="0"/>
              <a:t>corruzione, con maggiore </a:t>
            </a:r>
            <a:r>
              <a:rPr lang="it-IT" sz="3300" dirty="0" smtClean="0"/>
              <a:t>intensità </a:t>
            </a:r>
            <a:r>
              <a:rPr lang="it-IT" sz="3300" dirty="0"/>
              <a:t>rispetto a quanto accade in altre amministrazioni pubbliche, sono localizzati in particolari aree </a:t>
            </a:r>
            <a:r>
              <a:rPr lang="it-IT" sz="3300" dirty="0" smtClean="0"/>
              <a:t>della </a:t>
            </a:r>
            <a:r>
              <a:rPr lang="it-IT" sz="3300" dirty="0"/>
              <a:t>gestione e richiedono un approccio dedicato, fortemente connesso al tema della </a:t>
            </a:r>
            <a:r>
              <a:rPr lang="it-IT" sz="3300" dirty="0" smtClean="0"/>
              <a:t>performance.</a:t>
            </a:r>
          </a:p>
          <a:p>
            <a:pPr marL="0" indent="0" algn="just">
              <a:buNone/>
            </a:pPr>
            <a:endParaRPr lang="it-IT" sz="3300" dirty="0" smtClean="0"/>
          </a:p>
          <a:p>
            <a:pPr marL="0" indent="0" algn="just">
              <a:buNone/>
            </a:pPr>
            <a:r>
              <a:rPr lang="it-IT" sz="3300" i="1" u="sng" dirty="0" smtClean="0"/>
              <a:t>SOLUZIONE PROPOSTA</a:t>
            </a:r>
            <a:r>
              <a:rPr lang="it-IT" sz="3300" i="1" dirty="0" smtClean="0"/>
              <a:t>: Lo </a:t>
            </a:r>
            <a:r>
              <a:rPr lang="it-IT" sz="3300" i="1" dirty="0"/>
              <a:t>strumento operativo </a:t>
            </a:r>
            <a:r>
              <a:rPr lang="it-IT" sz="3300" i="1" dirty="0" smtClean="0"/>
              <a:t>che in </a:t>
            </a:r>
            <a:r>
              <a:rPr lang="it-IT" sz="3300" i="1" dirty="0"/>
              <a:t>prospettiva potrà </a:t>
            </a:r>
            <a:r>
              <a:rPr lang="it-IT" sz="3300" i="1" dirty="0" smtClean="0"/>
              <a:t>alleggerire </a:t>
            </a:r>
            <a:r>
              <a:rPr lang="it-IT" sz="3300" i="1" dirty="0"/>
              <a:t>tale sovraccarico in capo agli </a:t>
            </a:r>
            <a:r>
              <a:rPr lang="it-IT" sz="3300" i="1" dirty="0" smtClean="0"/>
              <a:t>EPR è </a:t>
            </a:r>
            <a:r>
              <a:rPr lang="it-IT" sz="3300" i="1" dirty="0"/>
              <a:t>il </a:t>
            </a:r>
            <a:r>
              <a:rPr lang="it-IT" sz="3300" b="1" i="1" dirty="0"/>
              <a:t>Piano </a:t>
            </a:r>
            <a:r>
              <a:rPr lang="it-IT" sz="3300" b="1" i="1" dirty="0" smtClean="0"/>
              <a:t>Integrato</a:t>
            </a:r>
            <a:r>
              <a:rPr lang="it-IT" sz="3300" i="1" dirty="0"/>
              <a:t>, ovvero il documento unico che sviluppa </a:t>
            </a:r>
            <a:r>
              <a:rPr lang="it-IT" sz="3300" i="1" dirty="0" smtClean="0"/>
              <a:t> in </a:t>
            </a:r>
            <a:r>
              <a:rPr lang="it-IT" sz="3300" i="1" dirty="0"/>
              <a:t>chiave sistemica </a:t>
            </a:r>
            <a:r>
              <a:rPr lang="it-IT" sz="3300" i="1" dirty="0" smtClean="0"/>
              <a:t>la </a:t>
            </a:r>
            <a:r>
              <a:rPr lang="it-IT" sz="3300" i="1" dirty="0"/>
              <a:t>pianificazione delle attività </a:t>
            </a:r>
            <a:r>
              <a:rPr lang="it-IT" sz="3300" i="1" dirty="0" smtClean="0"/>
              <a:t>amministrative </a:t>
            </a:r>
            <a:r>
              <a:rPr lang="it-IT" sz="3300" i="1" dirty="0"/>
              <a:t>in ordine alla performance, alla trasparenza e </a:t>
            </a:r>
            <a:r>
              <a:rPr lang="it-IT" sz="3300" i="1" dirty="0" smtClean="0"/>
              <a:t>all’anticorruzione </a:t>
            </a:r>
            <a:r>
              <a:rPr lang="it-IT" sz="3300" i="1" dirty="0"/>
              <a:t>(in seguito “Piano </a:t>
            </a:r>
            <a:r>
              <a:rPr lang="it-IT" sz="3300" i="1" dirty="0" smtClean="0"/>
              <a:t>Integrato</a:t>
            </a:r>
            <a:r>
              <a:rPr lang="it-IT" sz="3300" i="1" dirty="0"/>
              <a:t>”), tenendo conto della </a:t>
            </a:r>
            <a:r>
              <a:rPr lang="it-IT" sz="3300" i="1" dirty="0" smtClean="0"/>
              <a:t>strategia relativa alle </a:t>
            </a:r>
            <a:r>
              <a:rPr lang="it-IT" sz="3300" i="1" dirty="0"/>
              <a:t>attività istituzionali e, non ultima, </a:t>
            </a:r>
            <a:r>
              <a:rPr lang="it-IT" sz="3300" i="1" dirty="0" smtClean="0"/>
              <a:t>della programmazione economico-finanziaria</a:t>
            </a:r>
            <a:endParaRPr lang="it-IT" sz="3300" i="1" dirty="0"/>
          </a:p>
          <a:p>
            <a:pPr algn="just"/>
            <a:endParaRPr lang="it-IT" sz="1600" i="1" dirty="0"/>
          </a:p>
        </p:txBody>
      </p:sp>
    </p:spTree>
    <p:extLst>
      <p:ext uri="{BB962C8B-B14F-4D97-AF65-F5344CB8AC3E}">
        <p14:creationId xmlns:p14="http://schemas.microsoft.com/office/powerpoint/2010/main" val="308221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79566"/>
            <a:ext cx="8229600" cy="538072"/>
          </a:xfrm>
        </p:spPr>
        <p:txBody>
          <a:bodyPr>
            <a:noAutofit/>
          </a:bodyPr>
          <a:lstStyle/>
          <a:p>
            <a:r>
              <a:rPr lang="it-IT" sz="29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PIANO INTEGRATO INGV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600" dirty="0"/>
              <a:t>Il </a:t>
            </a:r>
            <a:r>
              <a:rPr lang="it-IT" sz="2600" b="1" dirty="0"/>
              <a:t>Piano </a:t>
            </a:r>
            <a:r>
              <a:rPr lang="it-IT" sz="2600" b="1" dirty="0" smtClean="0"/>
              <a:t>Triennale Integrato per la Performance, la Prevenzione della Corruzione e la Trasparenza 2018/2020</a:t>
            </a:r>
            <a:r>
              <a:rPr lang="it-IT" sz="2600" dirty="0" smtClean="0"/>
              <a:t> </a:t>
            </a:r>
          </a:p>
          <a:p>
            <a:pPr marL="0" indent="0" algn="just">
              <a:buNone/>
            </a:pPr>
            <a:endParaRPr lang="it-IT" sz="1600" dirty="0" smtClean="0"/>
          </a:p>
          <a:p>
            <a:pPr algn="just"/>
            <a:r>
              <a:rPr lang="it-IT" sz="1600" dirty="0" smtClean="0"/>
              <a:t>è stato adottato con Decreto del Presidente n. 30 del 31 gennaio 2018;</a:t>
            </a:r>
          </a:p>
          <a:p>
            <a:pPr algn="just"/>
            <a:r>
              <a:rPr lang="it-IT" sz="1600" dirty="0" smtClean="0"/>
              <a:t>ha </a:t>
            </a:r>
            <a:r>
              <a:rPr lang="it-IT" sz="1600" dirty="0"/>
              <a:t>individuato, come prevede l'art. 10, comma 6, del D.lgs. 33/2013 come modificato dal D.lgs.97/2016, la Giornata della Trasparenza quale momento fondamentale per acquisire riscontri sul grado di soddisfacimento dei cittadini con riguardo alla comprensibilità, accessibilità e utilizzabilità dei dati pubblicati e per individuare ulteriori necessità di informazione, nell'ottica del processo di miglioramento continuo della performance, della trasparenza e </a:t>
            </a:r>
            <a:r>
              <a:rPr lang="it-IT" sz="1600" dirty="0" smtClean="0"/>
              <a:t>dell'innovazione;</a:t>
            </a:r>
          </a:p>
          <a:p>
            <a:pPr algn="just"/>
            <a:r>
              <a:rPr lang="it-IT" sz="1600" dirty="0"/>
              <a:t>è</a:t>
            </a:r>
            <a:r>
              <a:rPr lang="it-IT" sz="1600" dirty="0" smtClean="0"/>
              <a:t> aggiornato annualmente e la sua eventuale mancata adozione deve essere tempestivamente comunicata al Dipartimento della Funzione Pubblica;</a:t>
            </a:r>
          </a:p>
          <a:p>
            <a:pPr algn="just"/>
            <a:r>
              <a:rPr lang="it-IT" sz="1600" dirty="0"/>
              <a:t>è</a:t>
            </a:r>
            <a:r>
              <a:rPr lang="it-IT" sz="1600" dirty="0" smtClean="0"/>
              <a:t> diviso in tre parti, una relativa al contrasto della corruzione, una alla trasparenza e una alla performance.</a:t>
            </a:r>
          </a:p>
          <a:p>
            <a:pPr algn="just"/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40810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79566"/>
            <a:ext cx="8229600" cy="538072"/>
          </a:xfrm>
        </p:spPr>
        <p:txBody>
          <a:bodyPr>
            <a:noAutofit/>
          </a:bodyPr>
          <a:lstStyle/>
          <a:p>
            <a:r>
              <a:rPr lang="it-IT" sz="29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La genesi dei tre piani</a:t>
            </a:r>
            <a:endParaRPr lang="it-IT" sz="29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Art. 10 comma 1 </a:t>
            </a:r>
            <a:r>
              <a:rPr lang="it-IT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D.Lgs.</a:t>
            </a:r>
            <a:r>
              <a:rPr lang="it-IT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150/2009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Al fine di assicurare la qualità, comprensibilità ed attendibilità dei documenti di rappresentazione della performance, le amministrazioni pubbliche, secondo quanto stabilito dall'articolo 15, comma 2, lettera </a:t>
            </a:r>
            <a:r>
              <a:rPr lang="it-IT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redigono annualmente:</a:t>
            </a:r>
          </a:p>
          <a:p>
            <a:pPr algn="just"/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 </a:t>
            </a:r>
            <a:r>
              <a:rPr lang="it-IT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entro il 31 gennaio, un documento programmatico triennale, denominato </a:t>
            </a:r>
            <a:r>
              <a:rPr lang="it-IT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Piano della performance 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 adottare in coerenza con i contenuti e il ciclo della programmazione finanziaria e di bilancio, che individua gli indirizzi e gli obiettivi strategici ed operativi e definisce, con riferimento agli obiettivi finali ed intermedi ed alle risorse, gli indicatori per la misurazione e la valutazione della performance dell'amministrazione,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nonche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' gli obiettivi assegnati al personale dirigenziale ed i relativi indicatori;</a:t>
            </a:r>
          </a:p>
          <a:p>
            <a:pPr algn="just"/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 </a:t>
            </a:r>
            <a:r>
              <a:rPr lang="it-IT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 documento, da adottare entro il 30 giugno, denominato: «</a:t>
            </a:r>
            <a:r>
              <a:rPr lang="it-IT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Relazione sulla performance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che evidenzia, a consuntivo, con riferimento all'anno precedente, i risultati organizzativi e individuali raggiunti rispetto ai singoli obiettivi programmati ed alle risorse, con rilevazione degli eventuali scostamenti, e il bilancio di genere realizzato.</a:t>
            </a:r>
          </a:p>
          <a:p>
            <a:pPr marL="0" indent="0" algn="just">
              <a:buNone/>
            </a:pPr>
            <a:endParaRPr lang="it-IT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Art.11 comma </a:t>
            </a:r>
            <a:r>
              <a:rPr lang="it-IT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it-IT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D.Lgs.</a:t>
            </a:r>
            <a:r>
              <a:rPr lang="it-IT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150/2009</a:t>
            </a:r>
            <a:r>
              <a:rPr lang="it-IT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Ogni amministrazione 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adotta un </a:t>
            </a:r>
            <a:r>
              <a:rPr lang="it-IT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Programma triennale per la trasparenza e </a:t>
            </a:r>
            <a:r>
              <a:rPr lang="it-IT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l'integrità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da aggiornare annualmente, che indica le iniziative previste per garantire:</a:t>
            </a:r>
          </a:p>
          <a:p>
            <a:pPr algn="just"/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 </a:t>
            </a:r>
            <a:r>
              <a:rPr lang="it-IT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 adeguato livello di trasparenza, anche sulla base delle linee guida elaborate dalla Commissione di cui all'articolo 13;</a:t>
            </a:r>
          </a:p>
          <a:p>
            <a:pPr algn="just"/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 </a:t>
            </a:r>
            <a:r>
              <a:rPr lang="it-IT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legalità e lo sviluppo della cultura dell'integrità</a:t>
            </a:r>
            <a:r>
              <a:rPr lang="it-IT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it-IT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it-IT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it-IT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 comma 5 L.190/2012 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it-IT" alt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pubbliche amministrazioni centrali definiscono e trasmettono al Dipartimento della funzione pubblica:</a:t>
            </a: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it-IT" altLang="it-IT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 piano di prevenzione della corruzione </a:t>
            </a:r>
            <a:r>
              <a:rPr lang="it-IT" alt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 fornisce una valutazione del diverso livello di esposizione degli uffici al rischio di corruzione e indica gli interventi organizzativi volti a prevenire il medesimo rischio;</a:t>
            </a:r>
          </a:p>
          <a:p>
            <a:pPr algn="just"/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8146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5360"/>
            <a:ext cx="8229600" cy="879564"/>
          </a:xfrm>
        </p:spPr>
        <p:txBody>
          <a:bodyPr>
            <a:normAutofit fontScale="90000"/>
          </a:bodyPr>
          <a:lstStyle/>
          <a:p>
            <a:r>
              <a:rPr lang="it-IT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FASI DELLA GESTIONE DELLA PROGRAMMAZIONE E SCANDENZE</a:t>
            </a:r>
            <a:endParaRPr lang="it-IT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817" y="1854925"/>
            <a:ext cx="8722223" cy="3944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64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riangolo isoscele 27"/>
          <p:cNvSpPr/>
          <p:nvPr/>
        </p:nvSpPr>
        <p:spPr>
          <a:xfrm rot="10800000">
            <a:off x="5353940" y="1653284"/>
            <a:ext cx="1563880" cy="2268769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1800" dirty="0"/>
              <a:t>La piramide INGV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8686" y="1749382"/>
            <a:ext cx="3008313" cy="4032443"/>
          </a:xfrm>
        </p:spPr>
        <p:txBody>
          <a:bodyPr/>
          <a:lstStyle/>
          <a:p>
            <a:pPr algn="ctr">
              <a:lnSpc>
                <a:spcPct val="200000"/>
              </a:lnSpc>
            </a:pPr>
            <a:r>
              <a:rPr lang="it-IT" dirty="0" smtClean="0"/>
              <a:t>considerare lo strumento di programmazione come un’opportunità e non come un adempimento di legge…un’opportunità di crescita, miglioramento organizzativo finalizzato a fornire un adeguato supporto al mondo della ricerca sempre più competitivo e complesso</a:t>
            </a:r>
            <a:endParaRPr lang="it-IT" dirty="0"/>
          </a:p>
        </p:txBody>
      </p:sp>
      <p:sp>
        <p:nvSpPr>
          <p:cNvPr id="5" name="Triangolo isoscele 4"/>
          <p:cNvSpPr/>
          <p:nvPr/>
        </p:nvSpPr>
        <p:spPr>
          <a:xfrm>
            <a:off x="4575590" y="1054611"/>
            <a:ext cx="3110669" cy="4289989"/>
          </a:xfrm>
          <a:prstGeom prst="triangl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" name="Connettore 1 6"/>
          <p:cNvCxnSpPr/>
          <p:nvPr/>
        </p:nvCxnSpPr>
        <p:spPr>
          <a:xfrm>
            <a:off x="5477853" y="2845750"/>
            <a:ext cx="12989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>
            <a:off x="5161660" y="3703808"/>
            <a:ext cx="193134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>
            <a:off x="4900330" y="4520726"/>
            <a:ext cx="25003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5657316" y="2503918"/>
            <a:ext cx="957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 smtClean="0"/>
              <a:t>Governance</a:t>
            </a:r>
            <a:endParaRPr lang="it-IT" sz="1200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5477854" y="3174528"/>
            <a:ext cx="1298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Programmazione strategica</a:t>
            </a:r>
            <a:endParaRPr lang="it-IT" sz="1200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5161661" y="3973794"/>
            <a:ext cx="2033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Performance organizzativa</a:t>
            </a:r>
            <a:endParaRPr lang="it-IT" sz="1200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5341121" y="4700187"/>
            <a:ext cx="1751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Performance individuale</a:t>
            </a:r>
            <a:endParaRPr lang="it-IT" sz="1200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4219488" y="1455291"/>
            <a:ext cx="1076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Trasparenza</a:t>
            </a:r>
            <a:endParaRPr lang="it-IT" sz="1200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7110099" y="1455290"/>
            <a:ext cx="1128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Anticorruzione</a:t>
            </a:r>
            <a:endParaRPr lang="it-IT" sz="1200" dirty="0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nostra visione è….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5526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79566"/>
            <a:ext cx="8229600" cy="538072"/>
          </a:xfrm>
        </p:spPr>
        <p:txBody>
          <a:bodyPr>
            <a:noAutofit/>
          </a:bodyPr>
          <a:lstStyle/>
          <a:p>
            <a:r>
              <a:rPr lang="it-IT" sz="29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Le 5 sezioni del Piano Integrato</a:t>
            </a:r>
            <a:endParaRPr lang="it-IT" sz="29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just">
              <a:buAutoNum type="arabicParenR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INQUADRAMENTO STRATEGICO</a:t>
            </a:r>
          </a:p>
          <a:p>
            <a:pPr marL="0" indent="0" algn="just">
              <a:buNone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premessa generale per effettuare una pianificazione valida ed efficace è costituita dall’analisi del contesto interno ed esterno</a:t>
            </a:r>
          </a:p>
          <a:p>
            <a:pPr algn="just">
              <a:buFontTx/>
              <a:buChar char="-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Definizione assetto organizzativo interno</a:t>
            </a:r>
          </a:p>
          <a:p>
            <a:pPr algn="just">
              <a:buFontTx/>
              <a:buChar char="-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Individuazione fattori relativi al contesto esterno</a:t>
            </a:r>
          </a:p>
          <a:p>
            <a:pPr algn="just">
              <a:buFontTx/>
              <a:buChar char="-"/>
            </a:pPr>
            <a:endParaRPr lang="it-IT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L’analisi SWOT è uno strumento di pianificazione </a:t>
            </a: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strategica.</a:t>
            </a:r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quattro punti dell'analisi SWOT (forze, debolezze, opportunità e minacce) provengono da un'unica catena di valori intrinseci alla società e possono essere raggruppati in due categorie: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Fattori 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interni: sono i punti di forza e di debolezza interni </a:t>
            </a: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dell'organizzazione</a:t>
            </a:r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Fattori esterni: sono </a:t>
            </a:r>
            <a:r>
              <a:rPr lang="it-IT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opportunità e le minacce presenti all'esterno dell'organizzazione</a:t>
            </a:r>
          </a:p>
          <a:p>
            <a:pPr marL="0" indent="0" algn="just">
              <a:buNone/>
            </a:pPr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9715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57052"/>
            <a:ext cx="8229600" cy="664674"/>
          </a:xfrm>
        </p:spPr>
        <p:txBody>
          <a:bodyPr>
            <a:noAutofit/>
          </a:bodyPr>
          <a:lstStyle/>
          <a:p>
            <a:r>
              <a:rPr lang="it-IT" sz="29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Analisi SWOT</a:t>
            </a:r>
            <a:endParaRPr lang="it-IT" sz="29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ANALISI SWOT</a:t>
            </a:r>
          </a:p>
          <a:p>
            <a:pPr marL="457200" indent="-457200" algn="just">
              <a:buAutoNum type="arabicParenR"/>
            </a:pP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153156"/>
              </p:ext>
            </p:extLst>
          </p:nvPr>
        </p:nvGraphicFramePr>
        <p:xfrm>
          <a:off x="1016950" y="898843"/>
          <a:ext cx="7110100" cy="530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54652"/>
                <a:gridCol w="3555448"/>
              </a:tblGrid>
              <a:tr h="125721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Analisi Interna</a:t>
                      </a:r>
                      <a:endParaRPr lang="it-IT" sz="1200" dirty="0">
                        <a:effectLst/>
                        <a:latin typeface="Interstate-Light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1907" marR="41907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257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Punti di Forza</a:t>
                      </a:r>
                      <a:endParaRPr lang="it-IT" sz="1200" dirty="0">
                        <a:effectLst/>
                        <a:latin typeface="Interstate-Light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1907" marR="41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Punti di debolezza</a:t>
                      </a:r>
                      <a:endParaRPr lang="it-IT" sz="1200" dirty="0">
                        <a:effectLst/>
                        <a:latin typeface="Interstate-Light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1907" marR="41907" marT="0" marB="0"/>
                </a:tc>
              </a:tr>
              <a:tr h="251442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1. Patrimonio di ricercatori e tecnologi con qualificazioni e competenze riconosciute a livello di eccellenza in ambito nazionale ed internazionale, in molti settori tecnologici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2. Capacità comprovata di gestire laboratori scientifici e strumentazione di elevata qualità/complessità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3. Forte rete di collaborazioni in ambito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nazionale ed internazionale tra istituzioni scientifiche pubbliche e private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4. Forte rapporto di collaborazione con le amministrazioni pubbliche e gli enti locali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5. Consolidata presenza in programmi di ricerca finanziati su base competitiva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6. Diffusa presenza sul territorio delle strutture di ricerca e di stazioni di rilevamento di dati geofisici con relativi rapporti e opportunità di integrazione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7. Esistenza di un patrimonio strumentale di elevato contenuto scientifico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 </a:t>
                      </a:r>
                      <a:endParaRPr lang="it-IT" sz="800" dirty="0">
                        <a:effectLst/>
                        <a:latin typeface="Interstate-Light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1907" marR="419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1. Laboratori e strumentazione in larga misura affidati a personale altamente specializzato ma con contratto a termine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2. Scarsità di fondi ordinari per l’acquisizione di nuove attrezzature e laboratori di ricerca e per la manutenzione delle infrastrutture esistenti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3. Scarsità di Fondi ordinari da dedicare alle attività di ricerca di base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4. Scarsità di risorse finanziarie volte a valorizzare ed incentivare il personale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5. Insufficiente presenza dell’azione amministrativa in risposta all’apertura di nuove attività e ai mutamenti nella struttura dei finanziamenti a causa del limitato numero di personale dedicato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6. Mancanza di un adeguato sistema di monitoraggio e rendicontazione delle attività di terza missione e del settore tecnologico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7. Elevato numero di adempimenti burocratici che non favoriscono la snellezza dei processi amministrativi a supporto della ricerca</a:t>
                      </a:r>
                      <a:endParaRPr lang="it-IT" sz="800" dirty="0">
                        <a:effectLst/>
                        <a:latin typeface="Interstate-Light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1907" marR="41907" marT="0" marB="0"/>
                </a:tc>
              </a:tr>
              <a:tr h="125721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Analisi Esterna</a:t>
                      </a:r>
                      <a:endParaRPr lang="it-IT" sz="1200" dirty="0">
                        <a:effectLst/>
                        <a:latin typeface="Interstate-Light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1907" marR="41907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257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Opportunità</a:t>
                      </a:r>
                      <a:endParaRPr lang="it-IT" sz="1200">
                        <a:effectLst/>
                        <a:latin typeface="Interstate-Light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1907" marR="41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Minacce</a:t>
                      </a:r>
                      <a:endParaRPr lang="it-IT" sz="1200" dirty="0">
                        <a:effectLst/>
                        <a:latin typeface="Interstate-Light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1907" marR="41907" marT="0" marB="0" anchor="ctr"/>
                </a:tc>
              </a:tr>
              <a:tr h="15086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1. Recupero di efficienza attraverso l’applicazione del </a:t>
                      </a:r>
                      <a:r>
                        <a:rPr lang="it-IT" sz="800" dirty="0" err="1">
                          <a:effectLst/>
                        </a:rPr>
                        <a:t>D.Lgs.</a:t>
                      </a:r>
                      <a:r>
                        <a:rPr lang="it-IT" sz="800" dirty="0">
                          <a:effectLst/>
                        </a:rPr>
                        <a:t> n. 218/2016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2. Maggiore attenzione ai processi e criteri di valutazione della </a:t>
                      </a:r>
                      <a:r>
                        <a:rPr lang="it-IT" sz="800" dirty="0" err="1">
                          <a:effectLst/>
                        </a:rPr>
                        <a:t>perfomance</a:t>
                      </a:r>
                      <a:r>
                        <a:rPr lang="it-IT" sz="800" dirty="0">
                          <a:effectLst/>
                        </a:rPr>
                        <a:t> nella normativa di settore in un contesto specifico come gli EPR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3. Possibilità di attivazione di nuovi grandi progetti di ricerca anche in collaborazione con il settore privato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4. Possibilità di avviare nuove convenzioni di ricerca con i Ministeri nei settori cruciali dell’Energia, dell’Ambiente e della prevenzione dei rischi naturali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5. Possibilità di nuovi accordi con enti locali nel campo della mitigazione del rischio sismico</a:t>
                      </a:r>
                      <a:endParaRPr lang="it-IT" sz="800" dirty="0">
                        <a:effectLst/>
                        <a:latin typeface="Interstate-Light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1907" marR="419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1. Emanazione tardiva di documenti ministeriali esplicativi del D. </a:t>
                      </a:r>
                      <a:r>
                        <a:rPr lang="it-IT" sz="800" dirty="0" err="1">
                          <a:effectLst/>
                        </a:rPr>
                        <a:t>Lgs</a:t>
                      </a:r>
                      <a:r>
                        <a:rPr lang="it-IT" sz="800" dirty="0">
                          <a:effectLst/>
                        </a:rPr>
                        <a:t>. n. 218/2016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2. Incoerenza dell’architettura  contrattuale con il D. </a:t>
                      </a:r>
                      <a:r>
                        <a:rPr lang="it-IT" sz="800" dirty="0" err="1">
                          <a:effectLst/>
                        </a:rPr>
                        <a:t>Lgs</a:t>
                      </a:r>
                      <a:r>
                        <a:rPr lang="it-IT" sz="800" dirty="0">
                          <a:effectLst/>
                        </a:rPr>
                        <a:t>. 150/2009 e </a:t>
                      </a:r>
                      <a:r>
                        <a:rPr lang="it-IT" sz="800" dirty="0" err="1">
                          <a:effectLst/>
                        </a:rPr>
                        <a:t>ss.mm.ii</a:t>
                      </a:r>
                      <a:r>
                        <a:rPr lang="it-IT" sz="800" dirty="0">
                          <a:effectLst/>
                        </a:rPr>
                        <a:t>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3. Competizione sempre più serrata da parte degli altri soggetti pubblici e privati nell’accesso ai finanziamenti esterni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4. Adempimenti normativi sempre più capillari da affrontare con le medesime  risorse umane</a:t>
                      </a:r>
                      <a:endParaRPr lang="it-IT" sz="800" dirty="0">
                        <a:effectLst/>
                        <a:latin typeface="Interstate-Light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41907" marR="4190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263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1843</Words>
  <Application>Microsoft Office PowerPoint</Application>
  <PresentationFormat>Presentazione su schermo (4:3)</PresentationFormat>
  <Paragraphs>243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7" baseType="lpstr">
      <vt:lpstr>Arial</vt:lpstr>
      <vt:lpstr>Calibri</vt:lpstr>
      <vt:lpstr>Interstate-Light</vt:lpstr>
      <vt:lpstr>Mangal</vt:lpstr>
      <vt:lpstr>Minion</vt:lpstr>
      <vt:lpstr>Times</vt:lpstr>
      <vt:lpstr>Times New Roman</vt:lpstr>
      <vt:lpstr>Wingdings</vt:lpstr>
      <vt:lpstr>Tema di Office</vt:lpstr>
      <vt:lpstr>Presentazione standard di PowerPoint</vt:lpstr>
      <vt:lpstr>Presentazione standard di PowerPoint</vt:lpstr>
      <vt:lpstr>PIANO INTEGRATO INGV</vt:lpstr>
      <vt:lpstr>PIANO INTEGRATO INGV</vt:lpstr>
      <vt:lpstr>La genesi dei tre piani</vt:lpstr>
      <vt:lpstr>FASI DELLA GESTIONE DELLA PROGRAMMAZIONE E SCANDENZE</vt:lpstr>
      <vt:lpstr>La nostra visione è….</vt:lpstr>
      <vt:lpstr>Le 5 sezioni del Piano Integrato</vt:lpstr>
      <vt:lpstr>Analisi SWOT</vt:lpstr>
      <vt:lpstr>Le 5 sezioni del Piano Integrato</vt:lpstr>
      <vt:lpstr>Le 5 sezioni del Piano Integrato</vt:lpstr>
      <vt:lpstr>Le 5 sezioni del Piano Integrato</vt:lpstr>
      <vt:lpstr>Le 5 sezioni del Piano Integrato</vt:lpstr>
      <vt:lpstr>Le 5 sezioni del Piano Integrato</vt:lpstr>
      <vt:lpstr>  </vt:lpstr>
      <vt:lpstr>Le 5 sezioni del Piano Integrato</vt:lpstr>
      <vt:lpstr>Le 5 sezioni del Piano Integrato</vt:lpstr>
      <vt:lpstr>Presentazione standard di PowerPoint</vt:lpstr>
    </vt:vector>
  </TitlesOfParts>
  <Company>INGV Roma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Francesca Di Laura</dc:creator>
  <cp:lastModifiedBy>HP Inc.</cp:lastModifiedBy>
  <cp:revision>57</cp:revision>
  <cp:lastPrinted>2018-12-03T15:13:29Z</cp:lastPrinted>
  <dcterms:created xsi:type="dcterms:W3CDTF">2017-08-08T14:49:16Z</dcterms:created>
  <dcterms:modified xsi:type="dcterms:W3CDTF">2018-12-04T07:45:41Z</dcterms:modified>
</cp:coreProperties>
</file>